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71" r:id="rId1"/>
  </p:sldMasterIdLst>
  <p:notesMasterIdLst>
    <p:notesMasterId r:id="rId19"/>
  </p:notesMasterIdLst>
  <p:handoutMasterIdLst>
    <p:handoutMasterId r:id="rId20"/>
  </p:handoutMasterIdLst>
  <p:sldIdLst>
    <p:sldId id="256" r:id="rId2"/>
    <p:sldId id="280" r:id="rId3"/>
    <p:sldId id="279" r:id="rId4"/>
    <p:sldId id="293" r:id="rId5"/>
    <p:sldId id="283" r:id="rId6"/>
    <p:sldId id="299" r:id="rId7"/>
    <p:sldId id="284" r:id="rId8"/>
    <p:sldId id="288" r:id="rId9"/>
    <p:sldId id="287" r:id="rId10"/>
    <p:sldId id="290" r:id="rId11"/>
    <p:sldId id="289" r:id="rId12"/>
    <p:sldId id="295" r:id="rId13"/>
    <p:sldId id="291" r:id="rId14"/>
    <p:sldId id="298" r:id="rId15"/>
    <p:sldId id="300" r:id="rId16"/>
    <p:sldId id="292" r:id="rId17"/>
    <p:sldId id="270" r:id="rId18"/>
  </p:sldIdLst>
  <p:sldSz cx="9144000" cy="6858000" type="screen4x3"/>
  <p:notesSz cx="10018713" cy="68881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11" initials="T" lastIdx="9" clrIdx="0">
    <p:extLst>
      <p:ext uri="{19B8F6BF-5375-455C-9EA6-DF929625EA0E}">
        <p15:presenceInfo xmlns:p15="http://schemas.microsoft.com/office/powerpoint/2012/main" userId="S-1-5-21-443229688-650053340-1280720011-11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F99FF"/>
    <a:srgbClr val="CC99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64780" autoAdjust="0"/>
  </p:normalViewPr>
  <p:slideViewPr>
    <p:cSldViewPr snapToGrid="0">
      <p:cViewPr varScale="1">
        <p:scale>
          <a:sx n="47" d="100"/>
          <a:sy n="47" d="100"/>
        </p:scale>
        <p:origin x="2040" y="48"/>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74" d="100"/>
          <a:sy n="74" d="100"/>
        </p:scale>
        <p:origin x="171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341443" cy="345604"/>
          </a:xfrm>
          <a:prstGeom prst="rect">
            <a:avLst/>
          </a:prstGeom>
        </p:spPr>
        <p:txBody>
          <a:bodyPr vert="horz" lIns="93077" tIns="46537" rIns="93077" bIns="46537" rtlCol="0"/>
          <a:lstStyle>
            <a:lvl1pPr algn="l">
              <a:defRPr sz="1100"/>
            </a:lvl1pPr>
          </a:lstStyle>
          <a:p>
            <a:endParaRPr kumimoji="1" lang="ja-JP" altLang="en-US"/>
          </a:p>
        </p:txBody>
      </p:sp>
      <p:sp>
        <p:nvSpPr>
          <p:cNvPr id="3" name="日付プレースホルダー 2"/>
          <p:cNvSpPr>
            <a:spLocks noGrp="1"/>
          </p:cNvSpPr>
          <p:nvPr>
            <p:ph type="dt" sz="quarter" idx="1"/>
          </p:nvPr>
        </p:nvSpPr>
        <p:spPr>
          <a:xfrm>
            <a:off x="5674952" y="1"/>
            <a:ext cx="4341443" cy="345604"/>
          </a:xfrm>
          <a:prstGeom prst="rect">
            <a:avLst/>
          </a:prstGeom>
        </p:spPr>
        <p:txBody>
          <a:bodyPr vert="horz" lIns="93077" tIns="46537" rIns="93077" bIns="46537" rtlCol="0"/>
          <a:lstStyle>
            <a:lvl1pPr algn="r">
              <a:defRPr sz="1100"/>
            </a:lvl1pPr>
          </a:lstStyle>
          <a:p>
            <a:r>
              <a:rPr kumimoji="1" lang="en-US" altLang="ja-JP"/>
              <a:t>R1</a:t>
            </a:r>
            <a:r>
              <a:rPr kumimoji="1" lang="ja-JP" altLang="en-US"/>
              <a:t>　秋季研第</a:t>
            </a:r>
            <a:r>
              <a:rPr kumimoji="1" lang="en-US" altLang="ja-JP"/>
              <a:t>3</a:t>
            </a:r>
            <a:r>
              <a:rPr kumimoji="1" lang="ja-JP" altLang="en-US"/>
              <a:t>分科会 資料</a:t>
            </a:r>
          </a:p>
        </p:txBody>
      </p:sp>
      <p:sp>
        <p:nvSpPr>
          <p:cNvPr id="4" name="フッター プレースホルダー 3"/>
          <p:cNvSpPr>
            <a:spLocks noGrp="1"/>
          </p:cNvSpPr>
          <p:nvPr>
            <p:ph type="ftr" sz="quarter" idx="2"/>
          </p:nvPr>
        </p:nvSpPr>
        <p:spPr>
          <a:xfrm>
            <a:off x="1" y="6542562"/>
            <a:ext cx="4341443" cy="345603"/>
          </a:xfrm>
          <a:prstGeom prst="rect">
            <a:avLst/>
          </a:prstGeom>
        </p:spPr>
        <p:txBody>
          <a:bodyPr vert="horz" lIns="93077" tIns="46537" rIns="93077" bIns="46537" rtlCol="0" anchor="b"/>
          <a:lstStyle>
            <a:lvl1pPr algn="l">
              <a:defRPr sz="1100"/>
            </a:lvl1pPr>
          </a:lstStyle>
          <a:p>
            <a:endParaRPr kumimoji="1" lang="ja-JP" altLang="en-US"/>
          </a:p>
        </p:txBody>
      </p:sp>
      <p:sp>
        <p:nvSpPr>
          <p:cNvPr id="5" name="スライド番号プレースホルダー 4"/>
          <p:cNvSpPr>
            <a:spLocks noGrp="1"/>
          </p:cNvSpPr>
          <p:nvPr>
            <p:ph type="sldNum" sz="quarter" idx="3"/>
          </p:nvPr>
        </p:nvSpPr>
        <p:spPr>
          <a:xfrm>
            <a:off x="5674952" y="6542562"/>
            <a:ext cx="4341443" cy="345603"/>
          </a:xfrm>
          <a:prstGeom prst="rect">
            <a:avLst/>
          </a:prstGeom>
        </p:spPr>
        <p:txBody>
          <a:bodyPr vert="horz" lIns="93077" tIns="46537" rIns="93077" bIns="46537" rtlCol="0" anchor="b"/>
          <a:lstStyle>
            <a:lvl1pPr algn="r">
              <a:defRPr sz="1100"/>
            </a:lvl1pPr>
          </a:lstStyle>
          <a:p>
            <a:fld id="{E7533738-9719-4FC8-86F8-502574D7564D}" type="slidenum">
              <a:rPr kumimoji="1" lang="ja-JP" altLang="en-US" smtClean="0"/>
              <a:t>‹#›</a:t>
            </a:fld>
            <a:endParaRPr kumimoji="1" lang="ja-JP" altLang="en-US"/>
          </a:p>
        </p:txBody>
      </p:sp>
    </p:spTree>
    <p:extLst>
      <p:ext uri="{BB962C8B-B14F-4D97-AF65-F5344CB8AC3E}">
        <p14:creationId xmlns:p14="http://schemas.microsoft.com/office/powerpoint/2010/main" val="2128534845"/>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6" y="2"/>
            <a:ext cx="4342308" cy="345794"/>
          </a:xfrm>
          <a:prstGeom prst="rect">
            <a:avLst/>
          </a:prstGeom>
        </p:spPr>
        <p:txBody>
          <a:bodyPr vert="horz" lIns="93077" tIns="46537" rIns="93077" bIns="46537" rtlCol="0"/>
          <a:lstStyle>
            <a:lvl1pPr algn="l">
              <a:defRPr sz="1100"/>
            </a:lvl1pPr>
          </a:lstStyle>
          <a:p>
            <a:endParaRPr kumimoji="1" lang="ja-JP" altLang="en-US"/>
          </a:p>
        </p:txBody>
      </p:sp>
      <p:sp>
        <p:nvSpPr>
          <p:cNvPr id="3" name="日付プレースホルダー 2"/>
          <p:cNvSpPr>
            <a:spLocks noGrp="1"/>
          </p:cNvSpPr>
          <p:nvPr>
            <p:ph type="dt" idx="1"/>
          </p:nvPr>
        </p:nvSpPr>
        <p:spPr>
          <a:xfrm>
            <a:off x="5674044" y="2"/>
            <a:ext cx="4342307" cy="345794"/>
          </a:xfrm>
          <a:prstGeom prst="rect">
            <a:avLst/>
          </a:prstGeom>
        </p:spPr>
        <p:txBody>
          <a:bodyPr vert="horz" lIns="93077" tIns="46537" rIns="93077" bIns="46537" rtlCol="0"/>
          <a:lstStyle>
            <a:lvl1pPr algn="r">
              <a:defRPr sz="1100"/>
            </a:lvl1pPr>
          </a:lstStyle>
          <a:p>
            <a:r>
              <a:rPr kumimoji="1" lang="en-US" altLang="ja-JP"/>
              <a:t>R1</a:t>
            </a:r>
            <a:r>
              <a:rPr kumimoji="1" lang="ja-JP" altLang="en-US"/>
              <a:t>　秋季研第</a:t>
            </a:r>
            <a:r>
              <a:rPr kumimoji="1" lang="en-US" altLang="ja-JP"/>
              <a:t>3</a:t>
            </a:r>
            <a:r>
              <a:rPr kumimoji="1" lang="ja-JP" altLang="en-US"/>
              <a:t>分科会 資料</a:t>
            </a:r>
          </a:p>
        </p:txBody>
      </p:sp>
      <p:sp>
        <p:nvSpPr>
          <p:cNvPr id="4" name="スライド イメージ プレースホルダー 3"/>
          <p:cNvSpPr>
            <a:spLocks noGrp="1" noRot="1" noChangeAspect="1"/>
          </p:cNvSpPr>
          <p:nvPr>
            <p:ph type="sldImg" idx="2"/>
          </p:nvPr>
        </p:nvSpPr>
        <p:spPr>
          <a:xfrm>
            <a:off x="3459163" y="860425"/>
            <a:ext cx="3100387" cy="2325688"/>
          </a:xfrm>
          <a:prstGeom prst="rect">
            <a:avLst/>
          </a:prstGeom>
          <a:noFill/>
          <a:ln w="12700">
            <a:solidFill>
              <a:prstClr val="black"/>
            </a:solidFill>
          </a:ln>
        </p:spPr>
        <p:txBody>
          <a:bodyPr vert="horz" lIns="93077" tIns="46537" rIns="93077" bIns="46537" rtlCol="0" anchor="ctr"/>
          <a:lstStyle/>
          <a:p>
            <a:endParaRPr lang="ja-JP" altLang="en-US"/>
          </a:p>
        </p:txBody>
      </p:sp>
      <p:sp>
        <p:nvSpPr>
          <p:cNvPr id="5" name="ノート プレースホルダー 4"/>
          <p:cNvSpPr>
            <a:spLocks noGrp="1"/>
          </p:cNvSpPr>
          <p:nvPr>
            <p:ph type="body" sz="quarter" idx="3"/>
          </p:nvPr>
        </p:nvSpPr>
        <p:spPr>
          <a:xfrm>
            <a:off x="1001166" y="3314965"/>
            <a:ext cx="8016388" cy="2712040"/>
          </a:xfrm>
          <a:prstGeom prst="rect">
            <a:avLst/>
          </a:prstGeom>
        </p:spPr>
        <p:txBody>
          <a:bodyPr vert="horz" lIns="93077" tIns="46537" rIns="93077" bIns="46537"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6" y="6542371"/>
            <a:ext cx="4342308" cy="345794"/>
          </a:xfrm>
          <a:prstGeom prst="rect">
            <a:avLst/>
          </a:prstGeom>
        </p:spPr>
        <p:txBody>
          <a:bodyPr vert="horz" lIns="93077" tIns="46537" rIns="93077" bIns="46537" rtlCol="0" anchor="b"/>
          <a:lstStyle>
            <a:lvl1pPr algn="l">
              <a:defRPr sz="1100"/>
            </a:lvl1pPr>
          </a:lstStyle>
          <a:p>
            <a:endParaRPr kumimoji="1" lang="ja-JP" altLang="en-US"/>
          </a:p>
        </p:txBody>
      </p:sp>
      <p:sp>
        <p:nvSpPr>
          <p:cNvPr id="7" name="スライド番号プレースホルダー 6"/>
          <p:cNvSpPr>
            <a:spLocks noGrp="1"/>
          </p:cNvSpPr>
          <p:nvPr>
            <p:ph type="sldNum" sz="quarter" idx="5"/>
          </p:nvPr>
        </p:nvSpPr>
        <p:spPr>
          <a:xfrm>
            <a:off x="5674044" y="6542371"/>
            <a:ext cx="4342307" cy="345794"/>
          </a:xfrm>
          <a:prstGeom prst="rect">
            <a:avLst/>
          </a:prstGeom>
        </p:spPr>
        <p:txBody>
          <a:bodyPr vert="horz" lIns="93077" tIns="46537" rIns="93077" bIns="46537" rtlCol="0" anchor="b"/>
          <a:lstStyle>
            <a:lvl1pPr algn="r">
              <a:defRPr sz="1100"/>
            </a:lvl1pPr>
          </a:lstStyle>
          <a:p>
            <a:fld id="{B304CD1F-4B0F-45CA-ACB2-2B9EF86C81FE}" type="slidenum">
              <a:rPr kumimoji="1" lang="ja-JP" altLang="en-US" smtClean="0"/>
              <a:t>‹#›</a:t>
            </a:fld>
            <a:endParaRPr kumimoji="1" lang="ja-JP" altLang="en-US"/>
          </a:p>
        </p:txBody>
      </p:sp>
    </p:spTree>
    <p:extLst>
      <p:ext uri="{BB962C8B-B14F-4D97-AF65-F5344CB8AC3E}">
        <p14:creationId xmlns:p14="http://schemas.microsoft.com/office/powerpoint/2010/main" val="2811993470"/>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57837" y="3314965"/>
            <a:ext cx="8016388" cy="2712040"/>
          </a:xfrm>
        </p:spPr>
        <p:txBody>
          <a:bodyPr/>
          <a:lstStyle/>
          <a:p>
            <a:r>
              <a:rPr kumimoji="1" lang="ja-JP" altLang="en-US" dirty="0"/>
              <a:t>第１分科会を担当させていただくのは、福井市明道ブロックです。</a:t>
            </a:r>
            <a:endParaRPr kumimoji="1" lang="en-US" altLang="ja-JP" dirty="0"/>
          </a:p>
          <a:p>
            <a:endParaRPr kumimoji="1" lang="en-US" altLang="ja-JP" dirty="0"/>
          </a:p>
          <a:p>
            <a:r>
              <a:rPr kumimoji="1" lang="ja-JP" altLang="en-US" dirty="0"/>
              <a:t>この分科会では、</a:t>
            </a:r>
            <a:endParaRPr kumimoji="1" lang="en-US" altLang="ja-JP" dirty="0"/>
          </a:p>
          <a:p>
            <a:r>
              <a:rPr kumimoji="1" lang="ja-JP" altLang="en-US" dirty="0"/>
              <a:t>福井市が取り組んだ「学級会計簿</a:t>
            </a:r>
            <a:r>
              <a:rPr kumimoji="1" lang="ja-JP" altLang="en-US" dirty="0">
                <a:solidFill>
                  <a:srgbClr val="FF0000"/>
                </a:solidFill>
              </a:rPr>
              <a:t>ファイルの市内統一」の事例を通して、</a:t>
            </a:r>
            <a:endParaRPr kumimoji="1" lang="en-US" altLang="ja-JP" dirty="0">
              <a:solidFill>
                <a:srgbClr val="FF0000"/>
              </a:solidFill>
            </a:endParaRPr>
          </a:p>
          <a:p>
            <a:r>
              <a:rPr kumimoji="1" lang="ja-JP" altLang="en-US" dirty="0"/>
              <a:t>事務職員が業務改善に取り組む上でのポイントを探っていきたいと思います。</a:t>
            </a:r>
            <a:endParaRPr kumimoji="1" lang="en-US" altLang="ja-JP" dirty="0"/>
          </a:p>
        </p:txBody>
      </p:sp>
      <p:sp>
        <p:nvSpPr>
          <p:cNvPr id="5" name="日付プレースホルダー 4"/>
          <p:cNvSpPr>
            <a:spLocks noGrp="1"/>
          </p:cNvSpPr>
          <p:nvPr>
            <p:ph type="dt" idx="11"/>
          </p:nvPr>
        </p:nvSpPr>
        <p:spPr>
          <a:xfrm>
            <a:off x="5066026" y="46551"/>
            <a:ext cx="4713022" cy="219447"/>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5468298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会計簿ファイルの土台が完成した後、モニター校による試行を行うことにしました。</a:t>
            </a:r>
            <a:endParaRPr kumimoji="1" lang="en-US" altLang="ja-JP" dirty="0"/>
          </a:p>
          <a:p>
            <a:pPr defTabSz="930758">
              <a:defRPr/>
            </a:pPr>
            <a:r>
              <a:rPr kumimoji="1" lang="ja-JP" altLang="en-US" dirty="0"/>
              <a:t>モニター校の実施の説明および募集の周知は、校長会・教頭会がメインで行い、事務職員も共同実施にて周知をしました。</a:t>
            </a:r>
            <a:endParaRPr kumimoji="1" lang="en-US" altLang="ja-JP" dirty="0"/>
          </a:p>
          <a:p>
            <a:pPr defTabSz="930758">
              <a:defRPr/>
            </a:pPr>
            <a:r>
              <a:rPr kumimoji="1" lang="ja-JP" altLang="en-US" dirty="0"/>
              <a:t>また、モニター校の実施状況の確認のため、アンケートを行い、ファイルの改善を図りました。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1768351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３年目です。</a:t>
            </a:r>
            <a:endParaRPr kumimoji="1" lang="en-US" altLang="ja-JP" dirty="0"/>
          </a:p>
          <a:p>
            <a:pPr defTabSz="930758">
              <a:defRPr/>
            </a:pPr>
            <a:r>
              <a:rPr kumimoji="1" lang="ja-JP" altLang="en-US" dirty="0"/>
              <a:t>３年目は最終試行期間ということもあり、</a:t>
            </a:r>
            <a:endParaRPr kumimoji="1" lang="en-US" altLang="ja-JP" dirty="0"/>
          </a:p>
          <a:p>
            <a:pPr defTabSz="930758">
              <a:defRPr/>
            </a:pPr>
            <a:r>
              <a:rPr kumimoji="1" lang="ja-JP" altLang="en-US" dirty="0"/>
              <a:t>本格的に実施する次年度に向けて、各校での使用をスムーズにするため、</a:t>
            </a:r>
            <a:r>
              <a:rPr kumimoji="1" lang="en-US" altLang="ja-JP" dirty="0"/>
              <a:t>2</a:t>
            </a:r>
            <a:r>
              <a:rPr kumimoji="1" lang="ja-JP" altLang="en-US" dirty="0"/>
              <a:t>学期から市内の全校でお試し使用をしていただきました。</a:t>
            </a:r>
            <a:endParaRPr kumimoji="1" lang="en-US" altLang="ja-JP" dirty="0"/>
          </a:p>
          <a:p>
            <a:pPr defTabSz="930758">
              <a:defRPr/>
            </a:pPr>
            <a:r>
              <a:rPr kumimoji="1" lang="ja-JP" altLang="en-US" dirty="0"/>
              <a:t>その際、福井市全体への周知に力をいれました。結果、様々な会計処理を行っている学校や規模の違う学校など多くの情報が</a:t>
            </a:r>
            <a:r>
              <a:rPr kumimoji="1" lang="ja-JP" altLang="en-US" dirty="0" smtClean="0"/>
              <a:t>得られました</a:t>
            </a:r>
            <a:r>
              <a:rPr kumimoji="1" lang="ja-JP" altLang="en-US" dirty="0"/>
              <a:t>。</a:t>
            </a:r>
            <a:endParaRPr kumimoji="1" lang="en-US" altLang="ja-JP" dirty="0"/>
          </a:p>
          <a:p>
            <a:pPr defTabSz="930758">
              <a:defRPr/>
            </a:pPr>
            <a:endParaRPr kumimoji="1" lang="en-US" altLang="ja-JP" dirty="0"/>
          </a:p>
          <a:p>
            <a:pPr defTabSz="930758">
              <a:defRPr/>
            </a:pPr>
            <a:r>
              <a:rPr kumimoji="1" lang="ja-JP" altLang="en-US" dirty="0"/>
              <a:t>どのように周知するかを考える上で、学級会計簿ということもあり、会計を担当する先生方にも見てもらえるよう工夫する必要があります。</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そこで、「会計簿ファイルの使い方」および「会計の</a:t>
            </a:r>
            <a:r>
              <a:rPr kumimoji="1" lang="ja-JP" altLang="en-US" dirty="0" err="1"/>
              <a:t>きほん</a:t>
            </a:r>
            <a:r>
              <a:rPr kumimoji="1" lang="ja-JP" altLang="en-US" dirty="0"/>
              <a:t>」を動画で作成し、</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空き時間等に見ることができる</a:t>
            </a:r>
            <a:r>
              <a:rPr kumimoji="1" lang="en-US" altLang="ja-JP" dirty="0"/>
              <a:t>DVD</a:t>
            </a:r>
            <a:r>
              <a:rPr kumimoji="1" lang="ja-JP" altLang="en-US" dirty="0"/>
              <a:t>を各校に配付をすることにしました。</a:t>
            </a:r>
            <a:endParaRPr kumimoji="1" lang="en-US" altLang="ja-JP" dirty="0"/>
          </a:p>
          <a:p>
            <a:pPr defTabSz="930758">
              <a:defRPr/>
            </a:pPr>
            <a:r>
              <a:rPr kumimoji="1" lang="ja-JP" altLang="en-US" dirty="0"/>
              <a:t>さらに</a:t>
            </a:r>
            <a:r>
              <a:rPr kumimoji="1" lang="en-US" altLang="ja-JP" dirty="0"/>
              <a:t>DVD</a:t>
            </a:r>
            <a:r>
              <a:rPr kumimoji="1" lang="ja-JP" altLang="en-US" dirty="0"/>
              <a:t>の利点としては、個人の視聴だけでなく、全体研修でも使用しやすいため、</a:t>
            </a:r>
            <a:endParaRPr kumimoji="1" lang="en-US" altLang="ja-JP" dirty="0"/>
          </a:p>
          <a:p>
            <a:pPr defTabSz="930758">
              <a:defRPr/>
            </a:pPr>
            <a:r>
              <a:rPr kumimoji="1" lang="ja-JP" altLang="en-US" dirty="0"/>
              <a:t>より多くの方に周知できると考えました。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16293968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続いて、</a:t>
            </a:r>
            <a:endParaRPr kumimoji="1" lang="en-US" altLang="ja-JP" dirty="0"/>
          </a:p>
          <a:p>
            <a:pPr defTabSz="930758">
              <a:defRPr/>
            </a:pPr>
            <a:r>
              <a:rPr kumimoji="1" lang="ja-JP" altLang="en-US" dirty="0"/>
              <a:t>会計簿ファイルの最終調整、</a:t>
            </a:r>
            <a:endParaRPr kumimoji="1" lang="en-US" altLang="ja-JP" dirty="0"/>
          </a:p>
          <a:p>
            <a:pPr defTabSz="930758">
              <a:defRPr/>
            </a:pPr>
            <a:r>
              <a:rPr kumimoji="1" lang="ja-JP" altLang="en-US" dirty="0"/>
              <a:t>また次年度からの実施をスムーズに開始するため、</a:t>
            </a:r>
            <a:endParaRPr kumimoji="1" lang="en-US" altLang="ja-JP" dirty="0"/>
          </a:p>
          <a:p>
            <a:pPr defTabSz="930758">
              <a:defRPr/>
            </a:pPr>
            <a:r>
              <a:rPr kumimoji="1" lang="ja-JP" altLang="en-US" dirty="0"/>
              <a:t>福井市全校にアンケートを実施し、</a:t>
            </a:r>
            <a:endParaRPr kumimoji="1" lang="en-US" altLang="ja-JP" dirty="0"/>
          </a:p>
          <a:p>
            <a:pPr defTabSz="930758">
              <a:defRPr/>
            </a:pPr>
            <a:r>
              <a:rPr kumimoji="1" lang="ja-JP" altLang="en-US" dirty="0"/>
              <a:t>使用状況や修繕・改良箇所の有無、学級会計以外で使用している応用事例の確認を行いました。</a:t>
            </a:r>
            <a:endParaRPr kumimoji="1" lang="en-US" altLang="ja-JP" dirty="0"/>
          </a:p>
          <a:p>
            <a:pPr defTabSz="930758">
              <a:defRPr/>
            </a:pPr>
            <a:endParaRPr kumimoji="1" lang="en-US" altLang="ja-JP" dirty="0"/>
          </a:p>
          <a:p>
            <a:pPr defTabSz="930758">
              <a:defRPr/>
            </a:pPr>
            <a:r>
              <a:rPr kumimoji="1" lang="ja-JP" altLang="en-US" dirty="0"/>
              <a:t>これらのアンケート結果を反映させ、</a:t>
            </a:r>
            <a:endParaRPr kumimoji="1" lang="en-US" altLang="ja-JP" dirty="0"/>
          </a:p>
          <a:p>
            <a:pPr defTabSz="930758">
              <a:defRPr/>
            </a:pPr>
            <a:r>
              <a:rPr kumimoji="1" lang="ja-JP" altLang="en-US" dirty="0"/>
              <a:t>学級会計簿ファイルを完成させました。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4282203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会計簿ファイルが完成し、次年度から全校が同時に使用開始するよう、</a:t>
            </a:r>
            <a:endParaRPr kumimoji="1" lang="en-US" altLang="ja-JP" dirty="0"/>
          </a:p>
          <a:p>
            <a:pPr defTabSz="930758">
              <a:defRPr/>
            </a:pPr>
            <a:r>
              <a:rPr kumimoji="1" lang="ja-JP" altLang="en-US" dirty="0"/>
              <a:t>市内全校に向けて依頼文を発行しました。</a:t>
            </a:r>
            <a:endParaRPr kumimoji="1" lang="en-US" altLang="ja-JP" dirty="0"/>
          </a:p>
          <a:p>
            <a:pPr defTabSz="930758">
              <a:defRPr/>
            </a:pPr>
            <a:r>
              <a:rPr kumimoji="1" lang="ja-JP" altLang="en-US" dirty="0"/>
              <a:t>発行者を事務職員部長の校長・市教委総務課課長の連名とし、</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学校間で使用にばらつきがでないよう、拘束力をもたせるようにしました。</a:t>
            </a:r>
            <a:endParaRPr kumimoji="1" lang="en-US" altLang="ja-JP" dirty="0"/>
          </a:p>
          <a:p>
            <a:pPr defTabSz="930758">
              <a:defRPr/>
            </a:pP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6728008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そして、アフターフォローとして、事務職員のなかから保守点検者を設置しました。</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使用開始後の不備や質問に対応できる場所を設け、</a:t>
            </a:r>
            <a:endParaRPr kumimoji="1" lang="en-US" altLang="ja-JP" dirty="0"/>
          </a:p>
          <a:p>
            <a:pPr defTabSz="930758">
              <a:defRPr/>
            </a:pPr>
            <a:r>
              <a:rPr kumimoji="1" lang="ja-JP" altLang="en-US" dirty="0"/>
              <a:t>安心してファイルを使用してもらうための対応です。</a:t>
            </a:r>
            <a:endParaRPr kumimoji="1" lang="en-US" altLang="ja-JP" dirty="0"/>
          </a:p>
          <a:p>
            <a:pPr defTabSz="930758">
              <a:defRPr/>
            </a:pPr>
            <a:endParaRPr kumimoji="1" lang="en-US" altLang="ja-JP" dirty="0"/>
          </a:p>
          <a:p>
            <a:pPr defTabSz="930758">
              <a:defRPr/>
            </a:pPr>
            <a:r>
              <a:rPr kumimoji="1" lang="ja-JP" altLang="en-US" dirty="0"/>
              <a:t>なお、実施後の現場の声としては、</a:t>
            </a:r>
            <a:endParaRPr kumimoji="1" lang="en-US" altLang="ja-JP" dirty="0"/>
          </a:p>
          <a:p>
            <a:pPr defTabSz="930758">
              <a:defRPr/>
            </a:pPr>
            <a:r>
              <a:rPr kumimoji="1" lang="ja-JP" altLang="en-US" dirty="0"/>
              <a:t>「会計の</a:t>
            </a:r>
            <a:r>
              <a:rPr kumimoji="1" lang="ja-JP" altLang="en-US" dirty="0" err="1"/>
              <a:t>きほん</a:t>
            </a:r>
            <a:r>
              <a:rPr kumimoji="1" lang="ja-JP" altLang="en-US" dirty="0"/>
              <a:t>」で会計についてのノウハウが分かり、</a:t>
            </a:r>
            <a:endParaRPr kumimoji="1" lang="en-US" altLang="ja-JP" dirty="0"/>
          </a:p>
          <a:p>
            <a:pPr defTabSz="930758">
              <a:defRPr/>
            </a:pPr>
            <a:r>
              <a:rPr kumimoji="1" lang="ja-JP" altLang="en-US" dirty="0"/>
              <a:t>ファイルの使用も分かりやすいため、処理のことで悩むことが少なくなった。」</a:t>
            </a:r>
            <a:endParaRPr kumimoji="1" lang="en-US" altLang="ja-JP" dirty="0"/>
          </a:p>
          <a:p>
            <a:pPr defTabSz="930758">
              <a:defRPr/>
            </a:pPr>
            <a:r>
              <a:rPr kumimoji="1" lang="ja-JP" altLang="en-US" dirty="0"/>
              <a:t>「出納簿を入力すれば、伺い書や会計報告に反映されるため効率的。」など、</a:t>
            </a:r>
            <a:endParaRPr kumimoji="1" lang="en-US" altLang="ja-JP" dirty="0"/>
          </a:p>
          <a:p>
            <a:pPr defTabSz="930758">
              <a:defRPr/>
            </a:pPr>
            <a:r>
              <a:rPr kumimoji="1" lang="ja-JP" altLang="en-US" dirty="0"/>
              <a:t>前向きな意見が多く出ていました。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3630315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また、事務職員として感じた効果は次です。</a:t>
            </a:r>
            <a:endParaRPr kumimoji="1" lang="en-US" altLang="ja-JP" dirty="0"/>
          </a:p>
          <a:p>
            <a:pPr defTabSz="930758">
              <a:defRPr/>
            </a:pPr>
            <a:r>
              <a:rPr kumimoji="1" lang="ja-JP" altLang="en-US" dirty="0"/>
              <a:t>「使用方法がシンプルなため、校内で導入する際に、難しい説明が不要だったこと。」</a:t>
            </a:r>
            <a:endParaRPr kumimoji="1" lang="en-US" altLang="ja-JP" dirty="0"/>
          </a:p>
          <a:p>
            <a:pPr defTabSz="930758">
              <a:defRPr/>
            </a:pPr>
            <a:r>
              <a:rPr kumimoji="1" lang="ja-JP" altLang="en-US" dirty="0"/>
              <a:t>「全学年が同じ会計ファイルを使用することで</a:t>
            </a:r>
            <a:endParaRPr kumimoji="1" lang="en-US" altLang="ja-JP" dirty="0"/>
          </a:p>
          <a:p>
            <a:pPr defTabSz="930758">
              <a:defRPr/>
            </a:pPr>
            <a:r>
              <a:rPr kumimoji="1" lang="ja-JP" altLang="en-US" dirty="0"/>
              <a:t>学年をまたいでお互いに分からないことをフォローし合うことができる。」</a:t>
            </a:r>
            <a:endParaRPr kumimoji="1" lang="en-US" altLang="ja-JP" dirty="0"/>
          </a:p>
          <a:p>
            <a:pPr defTabSz="930758">
              <a:defRPr/>
            </a:pPr>
            <a:r>
              <a:rPr kumimoji="1" lang="ja-JP" altLang="en-US" dirty="0"/>
              <a:t>「学年間で集金額や支出項目の比較がしやすいため、集金計画をたてる上での資料になる」</a:t>
            </a:r>
            <a:endParaRPr kumimoji="1" lang="en-US" altLang="ja-JP" dirty="0"/>
          </a:p>
          <a:p>
            <a:pPr defTabSz="930758">
              <a:defRPr/>
            </a:pPr>
            <a:r>
              <a:rPr kumimoji="1" lang="ja-JP" altLang="en-US" dirty="0"/>
              <a:t>これらのことが挙げられます。</a:t>
            </a:r>
            <a:endParaRPr kumimoji="1" lang="en-US" altLang="ja-JP" dirty="0"/>
          </a:p>
          <a:p>
            <a:pPr defTabSz="930758">
              <a:defRPr/>
            </a:pPr>
            <a:endParaRPr kumimoji="1" lang="en-US" altLang="ja-JP" dirty="0"/>
          </a:p>
          <a:p>
            <a:pPr defTabSz="930758">
              <a:defRPr/>
            </a:pPr>
            <a:r>
              <a:rPr kumimoji="1" lang="ja-JP" altLang="en-US" dirty="0"/>
              <a:t>学級会計簿ファイルは、</a:t>
            </a:r>
            <a:endParaRPr kumimoji="1" lang="en-US" altLang="ja-JP" dirty="0"/>
          </a:p>
          <a:p>
            <a:pPr defTabSz="930758">
              <a:defRPr/>
            </a:pPr>
            <a:r>
              <a:rPr kumimoji="1" lang="ja-JP" altLang="en-US" dirty="0"/>
              <a:t>先生方にとっても、</a:t>
            </a:r>
            <a:endParaRPr kumimoji="1" lang="en-US" altLang="ja-JP" dirty="0"/>
          </a:p>
          <a:p>
            <a:pPr defTabSz="930758">
              <a:defRPr/>
            </a:pPr>
            <a:r>
              <a:rPr kumimoji="1" lang="ja-JP" altLang="en-US" dirty="0"/>
              <a:t>事務職員にとっても、</a:t>
            </a:r>
            <a:endParaRPr kumimoji="1" lang="en-US" altLang="ja-JP" dirty="0"/>
          </a:p>
          <a:p>
            <a:pPr defTabSz="930758">
              <a:defRPr/>
            </a:pPr>
            <a:r>
              <a:rPr kumimoji="1" lang="ja-JP" altLang="en-US" dirty="0"/>
              <a:t>両者の業務改善につながりました。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1674513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lang="ja-JP" altLang="en-US" dirty="0">
                <a:latin typeface="+mn-ea"/>
              </a:rPr>
              <a:t>今回の学級会計簿ファイルが完成するまでの取組から見えた、</a:t>
            </a:r>
            <a:endParaRPr lang="en-US" altLang="ja-JP" dirty="0">
              <a:latin typeface="+mn-ea"/>
            </a:endParaRPr>
          </a:p>
          <a:p>
            <a:pPr defTabSz="930758">
              <a:defRPr/>
            </a:pPr>
            <a:r>
              <a:rPr lang="ja-JP" altLang="en-US" dirty="0">
                <a:latin typeface="+mn-ea"/>
              </a:rPr>
              <a:t>業務改善に活かせるポイントをスライドに挙げてみました。</a:t>
            </a:r>
            <a:endParaRPr lang="en-US" altLang="ja-JP" dirty="0">
              <a:latin typeface="+mn-ea"/>
            </a:endParaRPr>
          </a:p>
          <a:p>
            <a:pPr defTabSz="930758">
              <a:defRPr/>
            </a:pPr>
            <a:endParaRPr lang="en-US" altLang="ja-JP" dirty="0">
              <a:latin typeface="+mn-ea"/>
            </a:endParaRPr>
          </a:p>
          <a:p>
            <a:pPr defTabSz="930758">
              <a:defRPr/>
            </a:pPr>
            <a:r>
              <a:rPr lang="ja-JP" altLang="en-US" dirty="0">
                <a:latin typeface="+mn-ea"/>
              </a:rPr>
              <a:t>「情報収集」・・・０から始めないことが大事です。</a:t>
            </a:r>
            <a:endParaRPr lang="en-US" altLang="ja-JP" dirty="0">
              <a:latin typeface="+mn-ea"/>
            </a:endParaRPr>
          </a:p>
          <a:p>
            <a:pPr defTabSz="930758">
              <a:defRPr/>
            </a:pPr>
            <a:r>
              <a:rPr lang="ja-JP" altLang="en-US" dirty="0">
                <a:latin typeface="+mn-ea"/>
              </a:rPr>
              <a:t>これから取り組もうとしていることの大部分は、既に誰かが手がけていることがほとんどだと思います。</a:t>
            </a:r>
            <a:endParaRPr lang="en-US" altLang="ja-JP" dirty="0">
              <a:latin typeface="+mn-ea"/>
            </a:endParaRPr>
          </a:p>
          <a:p>
            <a:pPr defTabSz="930758">
              <a:defRPr/>
            </a:pPr>
            <a:r>
              <a:rPr lang="ja-JP" altLang="en-US" dirty="0">
                <a:latin typeface="+mn-ea"/>
              </a:rPr>
              <a:t>効率的に、またより良いものを作るために、</a:t>
            </a:r>
            <a:endParaRPr lang="en-US" altLang="ja-JP" dirty="0">
              <a:latin typeface="+mn-ea"/>
            </a:endParaRPr>
          </a:p>
          <a:p>
            <a:pPr defTabSz="930758">
              <a:defRPr/>
            </a:pPr>
            <a:r>
              <a:rPr lang="ja-JP" altLang="en-US" dirty="0">
                <a:latin typeface="+mn-ea"/>
              </a:rPr>
              <a:t>先駆けでされている方からヒントを得て、そこからスタートすることが完成への近道だと考えます。</a:t>
            </a:r>
            <a:endParaRPr lang="en-US" altLang="ja-JP" dirty="0">
              <a:latin typeface="+mn-ea"/>
            </a:endParaRPr>
          </a:p>
          <a:p>
            <a:pPr defTabSz="930758">
              <a:defRPr/>
            </a:pPr>
            <a:endParaRPr lang="en-US" altLang="ja-JP" dirty="0">
              <a:latin typeface="+mn-ea"/>
            </a:endParaRPr>
          </a:p>
          <a:p>
            <a:pPr defTabSz="930758">
              <a:defRPr/>
            </a:pPr>
            <a:r>
              <a:rPr lang="ja-JP" altLang="en-US" dirty="0">
                <a:latin typeface="+mn-ea"/>
              </a:rPr>
              <a:t>「試行期間を設ける・トライアンドエラーで改良を重ねる」</a:t>
            </a:r>
            <a:endParaRPr lang="en-US" altLang="ja-JP" dirty="0">
              <a:latin typeface="+mn-ea"/>
            </a:endParaRPr>
          </a:p>
          <a:p>
            <a:pPr defTabSz="930758">
              <a:defRPr/>
            </a:pPr>
            <a:r>
              <a:rPr lang="ja-JP" altLang="en-US" dirty="0">
                <a:latin typeface="+mn-ea"/>
              </a:rPr>
              <a:t>・・・成果物を作りあげたら、すぐに全体で使用開始とするのでなく、試しで使用してみることで、</a:t>
            </a:r>
            <a:endParaRPr lang="en-US" altLang="ja-JP" dirty="0">
              <a:latin typeface="+mn-ea"/>
            </a:endParaRPr>
          </a:p>
          <a:p>
            <a:pPr defTabSz="930758">
              <a:defRPr/>
            </a:pPr>
            <a:r>
              <a:rPr lang="ja-JP" altLang="en-US" dirty="0">
                <a:latin typeface="+mn-ea"/>
              </a:rPr>
              <a:t>改良点を洗い出すことができ、より完成度の高いものに近づくことができます。</a:t>
            </a:r>
            <a:endParaRPr lang="en-US" altLang="ja-JP" dirty="0">
              <a:latin typeface="+mn-ea"/>
            </a:endParaRPr>
          </a:p>
          <a:p>
            <a:pPr defTabSz="930758">
              <a:defRPr/>
            </a:pPr>
            <a:r>
              <a:rPr lang="ja-JP" altLang="en-US" dirty="0">
                <a:latin typeface="+mn-ea"/>
              </a:rPr>
              <a:t>また、試行は作り手でなく他者、そして単独でなく複数が良いです。</a:t>
            </a:r>
            <a:endParaRPr lang="en-US" altLang="ja-JP" dirty="0">
              <a:latin typeface="+mn-ea"/>
            </a:endParaRPr>
          </a:p>
          <a:p>
            <a:pPr defTabSz="930758">
              <a:defRPr/>
            </a:pPr>
            <a:endParaRPr lang="en-US" altLang="ja-JP" dirty="0">
              <a:latin typeface="+mn-ea"/>
            </a:endParaRPr>
          </a:p>
          <a:p>
            <a:pPr defTabSz="930758">
              <a:defRPr/>
            </a:pPr>
            <a:r>
              <a:rPr lang="ja-JP" altLang="en-US" dirty="0">
                <a:latin typeface="+mn-ea"/>
              </a:rPr>
              <a:t>「○○やすいこと」</a:t>
            </a:r>
            <a:endParaRPr lang="en-US" altLang="ja-JP" dirty="0">
              <a:latin typeface="+mn-ea"/>
            </a:endParaRPr>
          </a:p>
          <a:p>
            <a:pPr defTabSz="930758">
              <a:defRPr/>
            </a:pPr>
            <a:r>
              <a:rPr lang="ja-JP" altLang="en-US" dirty="0">
                <a:latin typeface="+mn-ea"/>
              </a:rPr>
              <a:t>・・・○○には様々な言葉がはいります。使いやすい・分かりやすい・とりかかりやすいなど。</a:t>
            </a:r>
            <a:endParaRPr lang="en-US" altLang="ja-JP" dirty="0">
              <a:latin typeface="+mn-ea"/>
            </a:endParaRPr>
          </a:p>
          <a:p>
            <a:pPr defTabSz="930758">
              <a:defRPr/>
            </a:pPr>
            <a:r>
              <a:rPr lang="ja-JP" altLang="en-US" dirty="0">
                <a:latin typeface="+mn-ea"/>
              </a:rPr>
              <a:t>使用が複雑で、難しいものは、誰も使いたがりませんし、長続きしません。</a:t>
            </a:r>
            <a:endParaRPr lang="en-US" altLang="ja-JP" dirty="0">
              <a:latin typeface="+mn-ea"/>
            </a:endParaRPr>
          </a:p>
          <a:p>
            <a:pPr defTabSz="930758">
              <a:defRPr/>
            </a:pPr>
            <a:r>
              <a:rPr lang="ja-JP" altLang="en-US" dirty="0">
                <a:latin typeface="+mn-ea"/>
              </a:rPr>
              <a:t>なるべく簡単で、継続しやすいものであることが重要です。</a:t>
            </a:r>
            <a:endParaRPr lang="en-US" altLang="ja-JP" dirty="0">
              <a:latin typeface="+mn-ea"/>
            </a:endParaRPr>
          </a:p>
          <a:p>
            <a:pPr defTabSz="930758">
              <a:defRPr/>
            </a:pPr>
            <a:endParaRPr lang="en-US" altLang="ja-JP" dirty="0">
              <a:latin typeface="+mn-ea"/>
            </a:endParaRPr>
          </a:p>
          <a:p>
            <a:pPr defTabSz="930758">
              <a:defRPr/>
            </a:pPr>
            <a:endParaRPr lang="en-US" altLang="ja-JP" dirty="0">
              <a:latin typeface="+mn-ea"/>
            </a:endParaRPr>
          </a:p>
          <a:p>
            <a:pPr defTabSz="930758">
              <a:defRPr/>
            </a:pPr>
            <a:r>
              <a:rPr lang="ja-JP" altLang="en-US" dirty="0">
                <a:latin typeface="+mn-ea"/>
              </a:rPr>
              <a:t>「アフターフォロー」</a:t>
            </a:r>
            <a:endParaRPr lang="en-US" altLang="ja-JP" dirty="0">
              <a:latin typeface="+mn-ea"/>
            </a:endParaRPr>
          </a:p>
          <a:p>
            <a:pPr defTabSz="930758">
              <a:defRPr/>
            </a:pPr>
            <a:r>
              <a:rPr lang="ja-JP" altLang="en-US" dirty="0">
                <a:latin typeface="+mn-ea"/>
              </a:rPr>
              <a:t>・・・完成・実施で終わりとせず、</a:t>
            </a:r>
            <a:endParaRPr lang="en-US" altLang="ja-JP" dirty="0">
              <a:latin typeface="+mn-ea"/>
            </a:endParaRPr>
          </a:p>
          <a:p>
            <a:pPr defTabSz="930758">
              <a:defRPr/>
            </a:pPr>
            <a:r>
              <a:rPr lang="ja-JP" altLang="en-US" dirty="0">
                <a:latin typeface="+mn-ea"/>
              </a:rPr>
              <a:t>長く成果物を使ってもらうために、システムを継続するために、</a:t>
            </a:r>
            <a:endParaRPr lang="en-US" altLang="ja-JP" dirty="0">
              <a:latin typeface="+mn-ea"/>
            </a:endParaRPr>
          </a:p>
          <a:p>
            <a:pPr defTabSz="930758">
              <a:defRPr/>
            </a:pPr>
            <a:r>
              <a:rPr lang="ja-JP" altLang="en-US" dirty="0">
                <a:latin typeface="+mn-ea"/>
              </a:rPr>
              <a:t>事後対応を事前に整えておくと、スムーズな運用につながります。</a:t>
            </a:r>
            <a:endParaRPr lang="en-US" altLang="ja-JP" dirty="0">
              <a:latin typeface="+mn-ea"/>
            </a:endParaRPr>
          </a:p>
          <a:p>
            <a:pPr defTabSz="930758">
              <a:defRPr/>
            </a:pPr>
            <a:endParaRPr lang="en-US" altLang="ja-JP" dirty="0">
              <a:latin typeface="+mn-ea"/>
            </a:endParaRPr>
          </a:p>
          <a:p>
            <a:pPr defTabSz="930758">
              <a:defRPr/>
            </a:pPr>
            <a:r>
              <a:rPr lang="ja-JP" altLang="en-US" dirty="0">
                <a:latin typeface="+mn-ea"/>
              </a:rPr>
              <a:t>これらのことは、個人の業務改善でも活かせるポイントだと考えます。</a:t>
            </a:r>
            <a:endParaRPr lang="en-US" altLang="ja-JP" dirty="0">
              <a:latin typeface="+mn-ea"/>
            </a:endParaRPr>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3248433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559175" y="461963"/>
            <a:ext cx="3098800" cy="2324100"/>
          </a:xfrm>
        </p:spPr>
      </p:sp>
      <p:sp>
        <p:nvSpPr>
          <p:cNvPr id="3" name="ノート プレースホルダー 2"/>
          <p:cNvSpPr>
            <a:spLocks noGrp="1"/>
          </p:cNvSpPr>
          <p:nvPr>
            <p:ph type="body" idx="1"/>
          </p:nvPr>
        </p:nvSpPr>
        <p:spPr>
          <a:xfrm>
            <a:off x="1100334" y="2902673"/>
            <a:ext cx="8016388" cy="3062267"/>
          </a:xfrm>
        </p:spPr>
        <p:txBody>
          <a:bodyPr/>
          <a:lstStyle/>
          <a:p>
            <a:r>
              <a:rPr lang="ja-JP" altLang="en-US" dirty="0">
                <a:latin typeface="+mn-ea"/>
              </a:rPr>
              <a:t>そして最も大切なポイントは、「連携すること」です。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先述のとおり、学級会計簿ファイルの作成に取り組んだ業務検討委員会は</a:t>
            </a:r>
            <a:r>
              <a:rPr lang="ja-JP" altLang="en-US" dirty="0" smtClean="0">
                <a:latin typeface="+mn-ea"/>
              </a:rPr>
              <a:t>、多職種</a:t>
            </a:r>
            <a:r>
              <a:rPr lang="ja-JP" altLang="en-US" dirty="0">
                <a:latin typeface="+mn-ea"/>
              </a:rPr>
              <a:t>連携の組織であり、</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市教委・校長会・教頭会・事務職員が協力し合い、教職員の業務改善を目的に活動を行っています。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事務職員だけでは達成できない大がかりなことも、</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連携することで、福井市内の学校を巻き込む大規模な業務改善を行うことが可能です。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この強みを活かし、</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令和３年度、新たな取り組み事項を検討するため、</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業務検討委員会は動きだしています。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連携することは、個人が業務改善を行う上でも、大事なポイントです。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取組事項を検討する際に、管理職や先生方から意見を聞き、学校現場の困り感を把握することから始める。</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途中経過を報告して、意見をもらい改良に活かす。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完成後にフィードバックをもらい、次の取組事項に活かす。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学校現場のためになる業務改善を行うために、</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関係職員との連携を意識し取り組むこと。</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学校には頼れる協力者がすぐ近くにいます。</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学校現場をよりよくするため、</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事務職員ならではの視点で発信し、</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smtClean="0">
                <a:latin typeface="+mn-ea"/>
              </a:rPr>
              <a:t>多職種</a:t>
            </a:r>
            <a:r>
              <a:rPr lang="ja-JP" altLang="en-US" dirty="0">
                <a:latin typeface="+mn-ea"/>
              </a:rPr>
              <a:t>と連携しながら、</a:t>
            </a:r>
            <a:endParaRPr lang="en-US" altLang="ja-JP" dirty="0">
              <a:latin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mn-ea"/>
              </a:rPr>
              <a:t>業務改善を一歩ずつ進めていきましょう。</a:t>
            </a:r>
            <a:endParaRPr lang="en-US" altLang="ja-JP" dirty="0">
              <a:latin typeface="+mn-ea"/>
            </a:endParaRPr>
          </a:p>
        </p:txBody>
      </p:sp>
      <p:sp>
        <p:nvSpPr>
          <p:cNvPr id="5" name="日付プレースホルダー 4"/>
          <p:cNvSpPr>
            <a:spLocks noGrp="1"/>
          </p:cNvSpPr>
          <p:nvPr>
            <p:ph type="dt" idx="11"/>
          </p:nvPr>
        </p:nvSpPr>
        <p:spPr/>
        <p:txBody>
          <a:bodyPr/>
          <a:lstStyle/>
          <a:p>
            <a:r>
              <a:rPr kumimoji="1" lang="en-US" altLang="ja-JP"/>
              <a:t>R1</a:t>
            </a:r>
            <a:r>
              <a:rPr kumimoji="1" lang="ja-JP" altLang="en-US"/>
              <a:t>　秋季研第</a:t>
            </a:r>
            <a:r>
              <a:rPr kumimoji="1" lang="en-US" altLang="ja-JP"/>
              <a:t>3</a:t>
            </a:r>
            <a:r>
              <a:rPr kumimoji="1" lang="ja-JP" altLang="en-US"/>
              <a:t>分科会 資料</a:t>
            </a:r>
          </a:p>
        </p:txBody>
      </p:sp>
    </p:spTree>
    <p:extLst>
      <p:ext uri="{BB962C8B-B14F-4D97-AF65-F5344CB8AC3E}">
        <p14:creationId xmlns:p14="http://schemas.microsoft.com/office/powerpoint/2010/main" val="304152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57837" y="3314965"/>
            <a:ext cx="8016388" cy="2712040"/>
          </a:xfrm>
        </p:spPr>
        <p:txBody>
          <a:bodyPr/>
          <a:lstStyle/>
          <a:p>
            <a:r>
              <a:rPr kumimoji="1" lang="ja-JP" altLang="en-US" dirty="0"/>
              <a:t>なお、今回、パワーポイントを作成する上で、学級会計簿ファイルの作成に携わったお二方に、アンケートのご協力をいただきました。</a:t>
            </a:r>
            <a:endParaRPr kumimoji="1" lang="en-US" altLang="ja-JP" dirty="0"/>
          </a:p>
          <a:p>
            <a:r>
              <a:rPr kumimoji="1" lang="ja-JP" altLang="en-US" dirty="0"/>
              <a:t>お二方はそれぞれ「業務検討委員長」としてご活躍されました。</a:t>
            </a:r>
            <a:endParaRPr kumimoji="1" lang="en-US" altLang="ja-JP" dirty="0"/>
          </a:p>
          <a:p>
            <a:r>
              <a:rPr kumimoji="1" lang="ja-JP" altLang="en-US" dirty="0"/>
              <a:t>「業務検討委員」については後ほど説明させていただきます。</a:t>
            </a:r>
            <a:endParaRPr kumimoji="1" lang="en-US" altLang="ja-JP" dirty="0"/>
          </a:p>
          <a:p>
            <a:endParaRPr kumimoji="1" lang="en-US" altLang="ja-JP" dirty="0"/>
          </a:p>
          <a:p>
            <a:r>
              <a:rPr kumimoji="1" lang="ja-JP" altLang="en-US" dirty="0"/>
              <a:t>それでは、最初に福井市の共同実施についてご説明いたします。</a:t>
            </a:r>
            <a:endParaRPr kumimoji="1" lang="en-US" altLang="ja-JP" dirty="0"/>
          </a:p>
        </p:txBody>
      </p:sp>
      <p:sp>
        <p:nvSpPr>
          <p:cNvPr id="5" name="日付プレースホルダー 4"/>
          <p:cNvSpPr>
            <a:spLocks noGrp="1"/>
          </p:cNvSpPr>
          <p:nvPr>
            <p:ph type="dt" idx="11"/>
          </p:nvPr>
        </p:nvSpPr>
        <p:spPr>
          <a:xfrm>
            <a:off x="5066026" y="46551"/>
            <a:ext cx="4713022" cy="219447"/>
          </a:xfrm>
        </p:spPr>
        <p:txBody>
          <a:bodyPr/>
          <a:lstStyle/>
          <a:p>
            <a:pPr defTabSz="931134">
              <a:defRPr/>
            </a:pPr>
            <a:r>
              <a:rPr lang="en-US" altLang="ja-JP">
                <a:solidFill>
                  <a:prstClr val="black"/>
                </a:solidFill>
                <a:latin typeface="Calibri" panose="020F0502020204030204"/>
                <a:ea typeface="ＭＳ Ｐゴシック" panose="020B0600070205080204" pitchFamily="50" charset="-128"/>
              </a:rPr>
              <a:t>R1</a:t>
            </a:r>
            <a:r>
              <a:rPr lang="ja-JP" altLang="en-US">
                <a:solidFill>
                  <a:prstClr val="black"/>
                </a:solidFill>
                <a:latin typeface="Calibri" panose="020F0502020204030204"/>
                <a:ea typeface="ＭＳ Ｐゴシック" panose="020B0600070205080204" pitchFamily="50" charset="-128"/>
              </a:rPr>
              <a:t>　秋季研第</a:t>
            </a:r>
            <a:r>
              <a:rPr lang="en-US" altLang="ja-JP">
                <a:solidFill>
                  <a:prstClr val="black"/>
                </a:solidFill>
                <a:latin typeface="Calibri" panose="020F0502020204030204"/>
                <a:ea typeface="ＭＳ Ｐゴシック" panose="020B0600070205080204" pitchFamily="50" charset="-128"/>
              </a:rPr>
              <a:t>3</a:t>
            </a:r>
            <a:r>
              <a:rPr lang="ja-JP" altLang="en-US">
                <a:solidFill>
                  <a:prstClr val="black"/>
                </a:solidFill>
                <a:latin typeface="Calibri" panose="020F0502020204030204"/>
                <a:ea typeface="ＭＳ Ｐゴシック" panose="020B0600070205080204" pitchFamily="50" charset="-128"/>
              </a:rPr>
              <a:t>分科会 資料</a:t>
            </a:r>
            <a:endParaRPr lang="ja-JP" altLang="en-US" dirty="0">
              <a:solidFill>
                <a:prstClr val="black"/>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340288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r>
              <a:rPr kumimoji="1" lang="ja-JP" altLang="en-US" dirty="0"/>
              <a:t>福井市の共同実施組織は市内の小中学校約</a:t>
            </a:r>
            <a:r>
              <a:rPr kumimoji="1" lang="en-US" altLang="ja-JP" dirty="0"/>
              <a:t>7</a:t>
            </a:r>
            <a:r>
              <a:rPr kumimoji="1" lang="ja-JP" altLang="en-US" dirty="0"/>
              <a:t>０校からなる</a:t>
            </a:r>
            <a:endParaRPr kumimoji="1" lang="en-US" altLang="ja-JP" dirty="0"/>
          </a:p>
          <a:p>
            <a:r>
              <a:rPr kumimoji="1" lang="ja-JP" altLang="en-US" dirty="0"/>
              <a:t>８グループで構成されています。</a:t>
            </a:r>
            <a:endParaRPr kumimoji="1" lang="en-US" altLang="ja-JP" dirty="0"/>
          </a:p>
          <a:p>
            <a:r>
              <a:rPr kumimoji="1" lang="ja-JP" altLang="en-US" dirty="0"/>
              <a:t>１グループは、概ね１０校程度で組織されており、</a:t>
            </a:r>
            <a:endParaRPr kumimoji="1" lang="en-US" altLang="ja-JP" dirty="0"/>
          </a:p>
          <a:p>
            <a:r>
              <a:rPr kumimoji="1" lang="ja-JP" altLang="en-US" dirty="0"/>
              <a:t>開催の頻度は月</a:t>
            </a:r>
            <a:r>
              <a:rPr kumimoji="1" lang="en-US" altLang="ja-JP" dirty="0"/>
              <a:t>1</a:t>
            </a:r>
            <a:r>
              <a:rPr kumimoji="1" lang="ja-JP" altLang="en-US" dirty="0"/>
              <a:t>回、半日程度を標準としています。</a:t>
            </a:r>
            <a:endParaRPr kumimoji="1" lang="en-US" altLang="ja-JP" dirty="0"/>
          </a:p>
          <a:p>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一方で、福井市全体の課題解決に向けた活動を行うのが「グループ連絡会議」です。</a:t>
            </a:r>
            <a:endParaRPr kumimoji="1" lang="en-US" altLang="ja-JP" dirty="0"/>
          </a:p>
          <a:p>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9927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r>
              <a:rPr kumimoji="1" lang="ja-JP" altLang="en-US" dirty="0"/>
              <a:t>グループ連絡会議は、事務職員以外に、</a:t>
            </a:r>
            <a:endParaRPr kumimoji="1" lang="en-US" altLang="ja-JP" dirty="0"/>
          </a:p>
          <a:p>
            <a:r>
              <a:rPr kumimoji="1" lang="ja-JP" altLang="en-US" dirty="0"/>
              <a:t>目的にあわせて校長先生・教頭先生・教育委員会にご参加いただき</a:t>
            </a:r>
            <a:r>
              <a:rPr kumimoji="1" lang="ja-JP" altLang="en-US" dirty="0" smtClean="0"/>
              <a:t>、多職種</a:t>
            </a:r>
            <a:r>
              <a:rPr kumimoji="1" lang="ja-JP" altLang="en-US" dirty="0"/>
              <a:t>連携のもと、活動を行います。</a:t>
            </a:r>
            <a:endParaRPr kumimoji="1" lang="en-US" altLang="ja-JP" dirty="0"/>
          </a:p>
          <a:p>
            <a:endParaRPr kumimoji="1" lang="en-US" altLang="ja-JP" dirty="0"/>
          </a:p>
          <a:p>
            <a:r>
              <a:rPr kumimoji="1" lang="ja-JP" altLang="en-US" dirty="0"/>
              <a:t>このグループ連絡会議において、</a:t>
            </a:r>
            <a:endParaRPr kumimoji="1" lang="en-US" altLang="ja-JP" dirty="0"/>
          </a:p>
          <a:p>
            <a:r>
              <a:rPr kumimoji="1" lang="ja-JP" altLang="en-US" dirty="0"/>
              <a:t>平成２８年に学校日誌検討委員会が発足し、平成３０年４月に市内全校で学校日誌の電子化がなされました。</a:t>
            </a:r>
            <a:endParaRPr kumimoji="1" lang="en-US" altLang="ja-JP" dirty="0"/>
          </a:p>
          <a:p>
            <a:r>
              <a:rPr kumimoji="1" lang="ja-JP" altLang="en-US" dirty="0">
                <a:solidFill>
                  <a:srgbClr val="FF0000"/>
                </a:solidFill>
              </a:rPr>
              <a:t>続いて</a:t>
            </a:r>
            <a:r>
              <a:rPr kumimoji="1" lang="ja-JP" altLang="en-US" dirty="0"/>
              <a:t>平成３０年４月に業務検討委員会が発足し、令和２年度に学級会計簿ファイルの市内統一を果たしました。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3671968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latin typeface="+mn-ea"/>
                <a:ea typeface="+mn-ea"/>
              </a:rPr>
              <a:t>それでは会計簿ファイルの作成を手がけた「業務検討委員会」について詳しく説明いたします。</a:t>
            </a:r>
            <a:endParaRPr kumimoji="1" lang="en-US" altLang="ja-JP" dirty="0">
              <a:latin typeface="+mn-ea"/>
              <a:ea typeface="+mn-ea"/>
            </a:endParaRPr>
          </a:p>
          <a:p>
            <a:pPr defTabSz="930758">
              <a:defRPr/>
            </a:pPr>
            <a:endParaRPr kumimoji="1" lang="en-US" altLang="ja-JP" dirty="0">
              <a:latin typeface="+mn-ea"/>
              <a:ea typeface="+mn-ea"/>
            </a:endParaRPr>
          </a:p>
          <a:p>
            <a:pPr defTabSz="930758">
              <a:defRPr/>
            </a:pPr>
            <a:r>
              <a:rPr kumimoji="1" lang="ja-JP" altLang="en-US" dirty="0">
                <a:latin typeface="+mn-ea"/>
                <a:ea typeface="+mn-ea"/>
              </a:rPr>
              <a:t>「業務検討委員会」は、前身の「学校日誌検討委員会」の多職種連携の体制を引き継ぎ、</a:t>
            </a:r>
            <a:endParaRPr kumimoji="1" lang="en-US" altLang="ja-JP" dirty="0">
              <a:latin typeface="+mn-ea"/>
              <a:ea typeface="+mn-ea"/>
            </a:endParaRPr>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latin typeface="+mn-ea"/>
                <a:ea typeface="+mn-ea"/>
              </a:rPr>
              <a:t>今、何が必要なのか、共に考え業務改善につながることをひとつずつ実現できたらという思いから立ち上げられました。</a:t>
            </a:r>
            <a:endParaRPr kumimoji="1" lang="en-US" altLang="ja-JP" dirty="0">
              <a:latin typeface="+mn-ea"/>
              <a:ea typeface="+mn-ea"/>
            </a:endParaRPr>
          </a:p>
          <a:p>
            <a:pPr defTabSz="930758">
              <a:defRPr/>
            </a:pPr>
            <a:endParaRPr kumimoji="1" lang="en-US" altLang="ja-JP" dirty="0">
              <a:latin typeface="+mn-ea"/>
              <a:ea typeface="+mn-ea"/>
            </a:endParaRPr>
          </a:p>
          <a:p>
            <a:pPr defTabSz="930758">
              <a:defRPr/>
            </a:pPr>
            <a:r>
              <a:rPr kumimoji="1" lang="ja-JP" altLang="en-US" dirty="0">
                <a:latin typeface="+mn-ea"/>
                <a:ea typeface="+mn-ea"/>
              </a:rPr>
              <a:t>目的は、学校経営全般に係る支援や、教職員の事務負担軽減のために、市内で統一してできる業務はないか検討することです。</a:t>
            </a:r>
            <a:endParaRPr kumimoji="1" lang="en-US" altLang="ja-JP" dirty="0">
              <a:latin typeface="+mn-ea"/>
              <a:ea typeface="+mn-ea"/>
            </a:endParaRPr>
          </a:p>
          <a:p>
            <a:endParaRPr kumimoji="1" lang="en-US" altLang="ja-JP" dirty="0"/>
          </a:p>
          <a:p>
            <a:r>
              <a:rPr kumimoji="1" lang="ja-JP" altLang="en-US" dirty="0"/>
              <a:t>メンバーは共同実施担当の校長先生や教頭先生、市教委・教育総務課の共同実施担当者、各共同実施グループから選出された業務検討委員です。</a:t>
            </a:r>
            <a:endParaRPr kumimoji="1" lang="en-US" altLang="ja-JP" dirty="0"/>
          </a:p>
          <a:p>
            <a:pPr defTabSz="930758">
              <a:defRPr/>
            </a:pPr>
            <a:r>
              <a:rPr kumimoji="1" lang="ja-JP" altLang="en-US" dirty="0"/>
              <a:t>メンバーをみても分かるとおり、職種の垣根を越え、連携し、取り組む体制が、この業務検討委員会の特色です。</a:t>
            </a:r>
            <a:endParaRPr kumimoji="1" lang="en-US" altLang="ja-JP" dirty="0"/>
          </a:p>
          <a:p>
            <a:pPr defTabSz="930758">
              <a:defRPr/>
            </a:pPr>
            <a:endParaRPr kumimoji="1" lang="en-US" altLang="ja-JP" dirty="0"/>
          </a:p>
          <a:p>
            <a:pPr defTabSz="930758">
              <a:defRPr/>
            </a:pPr>
            <a:r>
              <a:rPr kumimoji="1" lang="ja-JP" altLang="en-US" dirty="0"/>
              <a:t>さて、ここまでは福井市の共同実施と業務検討委員会について説明して参りました。</a:t>
            </a:r>
            <a:endParaRPr kumimoji="1" lang="en-US" altLang="ja-JP" dirty="0"/>
          </a:p>
          <a:p>
            <a:pPr defTabSz="930758">
              <a:defRPr/>
            </a:pPr>
            <a:r>
              <a:rPr kumimoji="1" lang="ja-JP" altLang="en-US" dirty="0"/>
              <a:t>次のスライドからは、会計簿ファイルが出来上がるまでの取組とそこからみえてきた業務改善のポイントを</a:t>
            </a:r>
            <a:r>
              <a:rPr kumimoji="1" lang="ja-JP" altLang="en-US" dirty="0">
                <a:solidFill>
                  <a:srgbClr val="FF0000"/>
                </a:solidFill>
              </a:rPr>
              <a:t>探っていきたいと思います。</a:t>
            </a:r>
            <a:endParaRPr kumimoji="1" lang="en-US" altLang="ja-JP" dirty="0">
              <a:solidFill>
                <a:srgbClr val="FF0000"/>
              </a:solidFill>
            </a:endParaRPr>
          </a:p>
          <a:p>
            <a:pPr defTabSz="930758">
              <a:defRPr/>
            </a:pPr>
            <a:r>
              <a:rPr kumimoji="1" lang="ja-JP" altLang="en-US" dirty="0"/>
              <a:t>このスライドを通して、ご自身が業務改善を進める上での参考にしていただけると嬉しいです。</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3375352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学級会計簿ファイルは構想から市内統一に至るまでに３年をかけています。</a:t>
            </a:r>
            <a:endParaRPr kumimoji="1" lang="en-US" altLang="ja-JP" dirty="0"/>
          </a:p>
          <a:p>
            <a:pPr defTabSz="930758">
              <a:defRPr/>
            </a:pPr>
            <a:r>
              <a:rPr kumimoji="1" lang="ja-JP" altLang="en-US" dirty="0"/>
              <a:t>福井市は規模が大きいこともあり、基盤を固めて進めていくことを優先しました。</a:t>
            </a:r>
            <a:endParaRPr kumimoji="1" lang="en-US" altLang="ja-JP" dirty="0"/>
          </a:p>
          <a:p>
            <a:pPr defTabSz="930758">
              <a:defRPr/>
            </a:pPr>
            <a:r>
              <a:rPr kumimoji="1" lang="ja-JP" altLang="en-US" dirty="0"/>
              <a:t>おおまかな流れはスライドの通りです。</a:t>
            </a:r>
            <a:endParaRPr kumimoji="1" lang="en-US" altLang="ja-JP" dirty="0"/>
          </a:p>
          <a:p>
            <a:pPr defTabSz="930758">
              <a:defRPr/>
            </a:pPr>
            <a:r>
              <a:rPr kumimoji="1" lang="ja-JP" altLang="en-US" dirty="0"/>
              <a:t>それでは１年目から、具体的な内容を説明していきます。</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3484173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１年目は何に取り組むかを検討する年として位置づけられていました。</a:t>
            </a:r>
            <a:endParaRPr kumimoji="1" lang="en-US" altLang="ja-JP" dirty="0"/>
          </a:p>
          <a:p>
            <a:pPr defTabSz="930758">
              <a:defRPr/>
            </a:pPr>
            <a:r>
              <a:rPr kumimoji="1" lang="ja-JP" altLang="en-US" dirty="0"/>
              <a:t>そのため、教頭会と共同実施でアンケートを実施し、取組事項の意見を集約しました。</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出てきた意見は様々で、文書のファイリングの統一や私有車公務使用承認簿の電子化など、</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教頭会と共同実施で同じ意見もあれば、</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人事記録カードのデータ化、各種手当</a:t>
            </a:r>
            <a:r>
              <a:rPr kumimoji="1" lang="en-US" altLang="ja-JP" dirty="0"/>
              <a:t>(</a:t>
            </a:r>
            <a:r>
              <a:rPr kumimoji="1" lang="ja-JP" altLang="en-US" dirty="0"/>
              <a:t>通勤・住居・扶養</a:t>
            </a:r>
            <a:r>
              <a:rPr kumimoji="1" lang="en-US" altLang="ja-JP" dirty="0"/>
              <a:t>)</a:t>
            </a:r>
            <a:r>
              <a:rPr kumimoji="1" lang="ja-JP" altLang="en-US" dirty="0"/>
              <a:t>の様式の統一など、それぞれの職種ならではの意見も見られました。</a:t>
            </a:r>
            <a:endParaRPr kumimoji="1" lang="en-US" altLang="ja-JP" dirty="0"/>
          </a:p>
          <a:p>
            <a:pPr defTabSz="930758">
              <a:defRPr/>
            </a:pPr>
            <a:endParaRPr kumimoji="1" lang="en-US" altLang="ja-JP" dirty="0"/>
          </a:p>
          <a:p>
            <a:pPr defTabSz="930758">
              <a:defRPr/>
            </a:pPr>
            <a:r>
              <a:rPr kumimoji="1" lang="ja-JP" altLang="en-US" dirty="0"/>
              <a:t>これらの意見を精選する際に、</a:t>
            </a:r>
            <a:endParaRPr kumimoji="1" lang="en-US" altLang="ja-JP" dirty="0"/>
          </a:p>
          <a:p>
            <a:pPr defTabSz="930758">
              <a:defRPr/>
            </a:pPr>
            <a:r>
              <a:rPr kumimoji="1" lang="ja-JP" altLang="en-US" dirty="0"/>
              <a:t>「実行可能なものか」でまず選別し、</a:t>
            </a:r>
            <a:endParaRPr kumimoji="1" lang="en-US" altLang="ja-JP" dirty="0"/>
          </a:p>
          <a:p>
            <a:pPr defTabSz="930758">
              <a:defRPr/>
            </a:pPr>
            <a:r>
              <a:rPr kumimoji="1" lang="ja-JP" altLang="en-US" dirty="0"/>
              <a:t>さらに、「統一することで教職員の事務負担がより軽減されるもの」</a:t>
            </a:r>
            <a:endParaRPr kumimoji="1" lang="en-US" altLang="ja-JP" dirty="0"/>
          </a:p>
          <a:p>
            <a:pPr defTabSz="930758">
              <a:defRPr/>
            </a:pPr>
            <a:r>
              <a:rPr kumimoji="1" lang="ja-JP" altLang="en-US" dirty="0"/>
              <a:t>「統一する優先度が高いもの」に焦点をあて絞っていきました。</a:t>
            </a:r>
            <a:endParaRPr kumimoji="1" lang="en-US" altLang="ja-JP" dirty="0"/>
          </a:p>
          <a:p>
            <a:pPr defTabSz="930758">
              <a:defRPr/>
            </a:pPr>
            <a:endParaRPr kumimoji="1" lang="en-US" altLang="ja-JP" dirty="0"/>
          </a:p>
          <a:p>
            <a:pPr defTabSz="930758">
              <a:defRPr/>
            </a:pPr>
            <a:r>
              <a:rPr kumimoji="1" lang="ja-JP" altLang="en-US" dirty="0"/>
              <a:t>このように精選した結果、「学級会計簿ファイル」および「会計取扱い要項＝会計ルール」の作成に取り組むことが決定しました。</a:t>
            </a:r>
            <a:endParaRPr kumimoji="1" lang="en-US" altLang="ja-JP" dirty="0"/>
          </a:p>
          <a:p>
            <a:pPr defTabSz="930758">
              <a:defRPr/>
            </a:pPr>
            <a:r>
              <a:rPr kumimoji="1" lang="ja-JP" altLang="en-US" dirty="0"/>
              <a:t>また、出てきた意見の中には出勤簿の様式の変更など、すぐに実行できそうなものもあったため、</a:t>
            </a:r>
            <a:endParaRPr kumimoji="1" lang="en-US" altLang="ja-JP" dirty="0"/>
          </a:p>
          <a:p>
            <a:pPr defTabSz="930758">
              <a:defRPr/>
            </a:pPr>
            <a:r>
              <a:rPr kumimoji="1" lang="ja-JP" altLang="en-US" dirty="0"/>
              <a:t>可能なものは同時進行で進めていくことにしました。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984876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取組事項が決まったので、次のステップとして他市町から情報収集を行うことにしました。</a:t>
            </a:r>
            <a:endParaRPr kumimoji="1" lang="en-US" altLang="ja-JP" dirty="0"/>
          </a:p>
          <a:p>
            <a:pPr defTabSz="930758">
              <a:defRPr/>
            </a:pPr>
            <a:endParaRPr kumimoji="1" lang="en-US" altLang="ja-JP" dirty="0"/>
          </a:p>
          <a:p>
            <a:pPr defTabSz="930758">
              <a:defRPr/>
            </a:pPr>
            <a:r>
              <a:rPr kumimoji="1" lang="ja-JP" altLang="en-US" dirty="0"/>
              <a:t>すでに会計簿の統一をしていた坂井市・越前市・鯖江市から、どのような会計簿を使用しているかを見せてもらったり、</a:t>
            </a:r>
            <a:endParaRPr kumimoji="1" lang="en-US" altLang="ja-JP" dirty="0"/>
          </a:p>
          <a:p>
            <a:pPr defTabSz="930758">
              <a:defRPr/>
            </a:pPr>
            <a:r>
              <a:rPr kumimoji="1" lang="ja-JP" altLang="en-US" dirty="0"/>
              <a:t>会計に係る手引きの有無等を確認しました。</a:t>
            </a:r>
            <a:endParaRPr kumimoji="1" lang="en-US" altLang="ja-JP" dirty="0"/>
          </a:p>
          <a:p>
            <a:pPr defTabSz="930758">
              <a:defRPr/>
            </a:pPr>
            <a:endParaRPr kumimoji="1" lang="en-US" altLang="ja-JP" dirty="0"/>
          </a:p>
          <a:p>
            <a:pPr defTabSz="930758">
              <a:defRPr/>
            </a:pPr>
            <a:r>
              <a:rPr kumimoji="1" lang="ja-JP" altLang="en-US" dirty="0"/>
              <a:t>また、併行して鯖江市への視察を実施しました。</a:t>
            </a:r>
            <a:endParaRPr kumimoji="1" lang="en-US" altLang="ja-JP" dirty="0"/>
          </a:p>
          <a:p>
            <a:pPr defTabSz="930758">
              <a:defRPr/>
            </a:pPr>
            <a:r>
              <a:rPr kumimoji="1" lang="ja-JP" altLang="en-US" dirty="0"/>
              <a:t>統一した経緯や、統一する上で注意したこと、統一後の事務職員の対応などを聞かせてもらいました。</a:t>
            </a:r>
            <a:endParaRPr kumimoji="1" lang="en-US" altLang="ja-JP" dirty="0"/>
          </a:p>
          <a:p>
            <a:pPr defTabSz="930758">
              <a:defRPr/>
            </a:pPr>
            <a:endParaRPr kumimoji="1" lang="en-US" altLang="ja-JP" dirty="0"/>
          </a:p>
          <a:p>
            <a:pPr defTabSz="930758">
              <a:defRPr/>
            </a:pPr>
            <a:r>
              <a:rPr kumimoji="1" lang="ja-JP" altLang="en-US" dirty="0"/>
              <a:t>このように、可能な限り情報収集を行ったことで、</a:t>
            </a:r>
            <a:endParaRPr kumimoji="1" lang="en-US" altLang="ja-JP" dirty="0"/>
          </a:p>
          <a:p>
            <a:r>
              <a:rPr kumimoji="1" lang="ja-JP" altLang="en-US" dirty="0">
                <a:latin typeface="+mn-ea"/>
                <a:ea typeface="+mn-ea"/>
              </a:rPr>
              <a:t>福井市に合う会計簿ファイルを作成するための検討材料を揃えることができました。</a:t>
            </a:r>
            <a:endParaRPr kumimoji="1" lang="en-US" altLang="ja-JP" dirty="0"/>
          </a:p>
          <a:p>
            <a:pPr defTabSz="930758">
              <a:defRPr/>
            </a:pPr>
            <a:endParaRPr kumimoji="1" lang="en-US" altLang="ja-JP" dirty="0"/>
          </a:p>
          <a:p>
            <a:pPr defTabSz="930758">
              <a:defRPr/>
            </a:pPr>
            <a:r>
              <a:rPr kumimoji="1" lang="ja-JP" altLang="en-US" dirty="0"/>
              <a:t>ここでのポイントは、</a:t>
            </a:r>
            <a:endParaRPr kumimoji="1" lang="en-US" altLang="ja-JP" dirty="0"/>
          </a:p>
          <a:p>
            <a:pPr defTabSz="930758">
              <a:defRPr/>
            </a:pPr>
            <a:r>
              <a:rPr kumimoji="1" lang="ja-JP" altLang="en-US" dirty="0"/>
              <a:t>０（ゼロ）から始めるのではなく、既に実践している他市町から情報をもらったことです。</a:t>
            </a:r>
            <a:endParaRPr kumimoji="1" lang="en-US" altLang="ja-JP" dirty="0"/>
          </a:p>
          <a:p>
            <a:pPr defTabSz="930758">
              <a:defRPr/>
            </a:pPr>
            <a:r>
              <a:rPr kumimoji="1" lang="ja-JP" altLang="en-US" dirty="0"/>
              <a:t>効率的に物事を進める上で、またより良いものを作る上で、先駆者から情報をもらうことはとても意味があることです。</a:t>
            </a:r>
            <a:endParaRPr kumimoji="1" lang="en-US" altLang="ja-JP" dirty="0"/>
          </a:p>
          <a:p>
            <a:pPr defTabSz="930758">
              <a:defRPr/>
            </a:pPr>
            <a:r>
              <a:rPr kumimoji="1" lang="ja-JP" altLang="en-US" dirty="0"/>
              <a:t>また、選択肢を増やすため、情報は出来るだけ多く集めることも大事な要素です。</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08126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1001166" y="3314964"/>
            <a:ext cx="8016388" cy="3368162"/>
          </a:xfrm>
        </p:spPr>
        <p:txBody>
          <a:bodyPr/>
          <a:lstStyle/>
          <a:p>
            <a:pPr defTabSz="930758">
              <a:defRPr/>
            </a:pPr>
            <a:r>
              <a:rPr kumimoji="1" lang="ja-JP" altLang="en-US" dirty="0"/>
              <a:t>１年目では、取組内容を決定し、参考となる他市町の情報を収集しました。</a:t>
            </a:r>
            <a:endParaRPr kumimoji="1" lang="en-US" altLang="ja-JP" dirty="0"/>
          </a:p>
          <a:p>
            <a:pPr defTabSz="930758">
              <a:defRPr/>
            </a:pPr>
            <a:r>
              <a:rPr kumimoji="1" lang="ja-JP" altLang="en-US" dirty="0"/>
              <a:t>次は２年目です。</a:t>
            </a:r>
            <a:endParaRPr kumimoji="1" lang="en-US" altLang="ja-JP" dirty="0"/>
          </a:p>
          <a:p>
            <a:pPr defTabSz="930758">
              <a:defRPr/>
            </a:pPr>
            <a:endParaRPr kumimoji="1" lang="en-US" altLang="ja-JP" dirty="0"/>
          </a:p>
          <a:p>
            <a:pPr defTabSz="930758">
              <a:defRPr/>
            </a:pPr>
            <a:r>
              <a:rPr kumimoji="1" lang="ja-JP" altLang="en-US" dirty="0"/>
              <a:t>福井市版会計ファイルの作成に取りかかる前に、</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市内小中学校の学年（学級）会計に関する調査・分析を行いました。</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福井市は小中学校併せて約</a:t>
            </a:r>
            <a:r>
              <a:rPr kumimoji="1" lang="en-US" altLang="ja-JP" dirty="0"/>
              <a:t>70</a:t>
            </a:r>
            <a:r>
              <a:rPr kumimoji="1" lang="ja-JP" altLang="en-US" dirty="0"/>
              <a:t>校あります。</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大規模校</a:t>
            </a:r>
            <a:r>
              <a:rPr kumimoji="1" lang="en-US" altLang="ja-JP" dirty="0"/>
              <a:t>700</a:t>
            </a:r>
            <a:r>
              <a:rPr kumimoji="1" lang="ja-JP" altLang="en-US" dirty="0"/>
              <a:t>人～</a:t>
            </a:r>
            <a:r>
              <a:rPr kumimoji="1" lang="en-US" altLang="ja-JP" dirty="0"/>
              <a:t>1000</a:t>
            </a:r>
            <a:r>
              <a:rPr kumimoji="1" lang="ja-JP" altLang="en-US" dirty="0"/>
              <a:t>人・</a:t>
            </a:r>
            <a:r>
              <a:rPr kumimoji="1" lang="en-US" altLang="ja-JP" dirty="0"/>
              <a:t>50</a:t>
            </a:r>
            <a:r>
              <a:rPr kumimoji="1" lang="ja-JP" altLang="en-US" dirty="0"/>
              <a:t>人以下の小規模校・小中併設校など、</a:t>
            </a:r>
            <a:endParaRPr kumimoji="1" lang="en-US" altLang="ja-JP" dirty="0"/>
          </a:p>
          <a:p>
            <a:pPr marL="0" marR="0" lvl="0" indent="0" algn="l" defTabSz="930758" rtl="0" eaLnBrk="1" fontAlgn="auto" latinLnBrk="0" hangingPunct="1">
              <a:lnSpc>
                <a:spcPct val="100000"/>
              </a:lnSpc>
              <a:spcBef>
                <a:spcPts val="0"/>
              </a:spcBef>
              <a:spcAft>
                <a:spcPts val="0"/>
              </a:spcAft>
              <a:buClrTx/>
              <a:buSzTx/>
              <a:buFontTx/>
              <a:buNone/>
              <a:tabLst/>
              <a:defRPr/>
            </a:pPr>
            <a:r>
              <a:rPr kumimoji="1" lang="ja-JP" altLang="en-US" dirty="0"/>
              <a:t>各校の実情に沿ったものを作成するうえで、</a:t>
            </a:r>
            <a:endParaRPr kumimoji="1" lang="en-US" altLang="ja-JP" dirty="0"/>
          </a:p>
          <a:p>
            <a:pPr defTabSz="930758">
              <a:defRPr/>
            </a:pPr>
            <a:r>
              <a:rPr kumimoji="1" lang="ja-JP" altLang="en-US" dirty="0"/>
              <a:t>統一できるところと、各校に判断を委ねるべきところ（自由度をもたせるところ）を区別する必要があったからです。</a:t>
            </a:r>
            <a:endParaRPr kumimoji="1" lang="en-US" altLang="ja-JP" dirty="0"/>
          </a:p>
          <a:p>
            <a:pPr defTabSz="930758">
              <a:defRPr/>
            </a:pPr>
            <a:endParaRPr kumimoji="1" lang="en-US" altLang="ja-JP" dirty="0"/>
          </a:p>
          <a:p>
            <a:pPr defTabSz="930758">
              <a:defRPr/>
            </a:pPr>
            <a:r>
              <a:rPr kumimoji="1" lang="ja-JP" altLang="en-US" dirty="0"/>
              <a:t>各校の調査・分析をした後に、</a:t>
            </a:r>
            <a:endParaRPr kumimoji="1" lang="en-US" altLang="ja-JP" dirty="0"/>
          </a:p>
          <a:p>
            <a:pPr defTabSz="930758">
              <a:defRPr/>
            </a:pPr>
            <a:r>
              <a:rPr kumimoji="1" lang="ja-JP" altLang="en-US" dirty="0"/>
              <a:t>ファイル作成班と会計ルール作成班に分かれ、作業を開始しました。</a:t>
            </a:r>
            <a:endParaRPr kumimoji="1" lang="en-US" altLang="ja-JP" dirty="0"/>
          </a:p>
          <a:p>
            <a:pPr defTabSz="930758">
              <a:defRPr/>
            </a:pPr>
            <a:r>
              <a:rPr kumimoji="1" lang="ja-JP" altLang="en-US" dirty="0"/>
              <a:t>ファイルを作成する際は、分かりやすい・使いやすい・どの校種の学校でも使用可能ということにポイントをおき、</a:t>
            </a:r>
            <a:endParaRPr kumimoji="1" lang="en-US" altLang="ja-JP" dirty="0"/>
          </a:p>
          <a:p>
            <a:pPr defTabSz="930758">
              <a:defRPr/>
            </a:pPr>
            <a:r>
              <a:rPr kumimoji="1" lang="ja-JP" altLang="en-US" dirty="0"/>
              <a:t>進めていくことにしました。</a:t>
            </a:r>
            <a:endParaRPr kumimoji="1" lang="en-US" altLang="ja-JP" dirty="0"/>
          </a:p>
        </p:txBody>
      </p:sp>
      <p:sp>
        <p:nvSpPr>
          <p:cNvPr id="5" name="日付プレースホルダー 4"/>
          <p:cNvSpPr>
            <a:spLocks noGrp="1"/>
          </p:cNvSpPr>
          <p:nvPr>
            <p:ph type="dt" idx="11"/>
          </p:nvPr>
        </p:nvSpPr>
        <p:spPr>
          <a:xfrm>
            <a:off x="5234859" y="2"/>
            <a:ext cx="4642184" cy="226095"/>
          </a:xfrm>
        </p:spPr>
        <p:txBody>
          <a:bodyPr/>
          <a:lstStyle/>
          <a:p>
            <a:r>
              <a:rPr kumimoji="1" lang="en-US" altLang="ja-JP"/>
              <a:t>R1</a:t>
            </a:r>
            <a:r>
              <a:rPr kumimoji="1" lang="ja-JP" altLang="en-US"/>
              <a:t>　秋季研第</a:t>
            </a:r>
            <a:r>
              <a:rPr kumimoji="1" lang="en-US" altLang="ja-JP"/>
              <a:t>3</a:t>
            </a:r>
            <a:r>
              <a:rPr kumimoji="1" lang="ja-JP" altLang="en-US"/>
              <a:t>分科会 資料</a:t>
            </a:r>
            <a:endParaRPr kumimoji="1" lang="ja-JP" altLang="en-US" dirty="0"/>
          </a:p>
        </p:txBody>
      </p:sp>
    </p:spTree>
    <p:extLst>
      <p:ext uri="{BB962C8B-B14F-4D97-AF65-F5344CB8AC3E}">
        <p14:creationId xmlns:p14="http://schemas.microsoft.com/office/powerpoint/2010/main" val="21518950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3"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F93FE74-6076-4DDA-8708-E582FF374118}" type="datetime1">
              <a:rPr kumimoji="1" lang="ja-JP" altLang="en-US" smtClean="0"/>
              <a:t>2021/12/14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310352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FBCF244-C0E4-4233-AF59-374D5DC1FBB0}" type="datetime1">
              <a:rPr kumimoji="1" lang="ja-JP" altLang="en-US" smtClean="0"/>
              <a:t>2021/12/14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090687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487E5376-0D35-4342-A6A7-4CA6B40EECD4}" type="datetime1">
              <a:rPr kumimoji="1" lang="ja-JP" altLang="en-US" smtClean="0"/>
              <a:t>2021/12/14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665544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CCC03D4-2CD0-45D9-8F20-7BD201548A19}" type="datetime1">
              <a:rPr kumimoji="1" lang="ja-JP" altLang="en-US" smtClean="0"/>
              <a:t>2021/12/14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3799797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A25FBD61-496B-45BC-B1BF-918FB98FF26A}" type="datetime1">
              <a:rPr kumimoji="1" lang="ja-JP" altLang="en-US" smtClean="0"/>
              <a:t>2021/12/14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0747264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7E72C83-A70E-401F-A262-F539D34395C1}" type="datetime1">
              <a:rPr kumimoji="1" lang="ja-JP" altLang="en-US" smtClean="0"/>
              <a:t>2021/12/14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10339930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7E72C83-A70E-401F-A262-F539D34395C1}" type="datetime1">
              <a:rPr kumimoji="1" lang="ja-JP" altLang="en-US" smtClean="0"/>
              <a:t>2021/12/14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468940524"/>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947B5ED-A09B-4CD2-A5B1-B68764F81F38}" type="datetime1">
              <a:rPr kumimoji="1" lang="ja-JP" altLang="en-US" smtClean="0"/>
              <a:t>2021/12/14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680786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EC05DE5-3804-4094-A2E3-C7003CFAF56F}" type="datetime1">
              <a:rPr kumimoji="1" lang="ja-JP" altLang="en-US" smtClean="0"/>
              <a:t>2021/12/14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3018588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6D8B0D3-4160-43B3-8FC5-07E8C724EBB8}" type="datetime1">
              <a:rPr kumimoji="1" lang="ja-JP" altLang="en-US" smtClean="0"/>
              <a:t>2021/12/14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2670317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3"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7E72C83-A70E-401F-A262-F539D34395C1}" type="datetime1">
              <a:rPr kumimoji="1" lang="ja-JP" altLang="en-US" smtClean="0"/>
              <a:t>2021/12/14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017120153"/>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
                <a:lumOff val="95000"/>
              </a:schemeClr>
            </a:gs>
            <a:gs pos="74000">
              <a:schemeClr val="accent6">
                <a:lumMod val="45000"/>
                <a:lumOff val="55000"/>
              </a:schemeClr>
            </a:gs>
            <a:gs pos="83000">
              <a:schemeClr val="accent6">
                <a:lumMod val="45000"/>
                <a:lumOff val="55000"/>
              </a:schemeClr>
            </a:gs>
            <a:gs pos="100000">
              <a:schemeClr val="accent6">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7E72C83-A70E-401F-A262-F539D34395C1}" type="datetime1">
              <a:rPr kumimoji="1" lang="ja-JP" altLang="en-US" smtClean="0"/>
              <a:t>2021/12/14</a:t>
            </a:fld>
            <a:endParaRPr kumimoji="1" lang="ja-JP" altLang="en-US"/>
          </a:p>
        </p:txBody>
      </p:sp>
      <p:sp>
        <p:nvSpPr>
          <p:cNvPr id="5" name="フッター プレースホルダー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4CBC54-6846-4FAF-85FD-96EC35F5BDF9}" type="slidenum">
              <a:rPr kumimoji="1" lang="ja-JP" altLang="en-US" smtClean="0"/>
              <a:t>‹#›</a:t>
            </a:fld>
            <a:endParaRPr kumimoji="1" lang="ja-JP" altLang="en-US"/>
          </a:p>
        </p:txBody>
      </p:sp>
    </p:spTree>
    <p:extLst>
      <p:ext uri="{BB962C8B-B14F-4D97-AF65-F5344CB8AC3E}">
        <p14:creationId xmlns:p14="http://schemas.microsoft.com/office/powerpoint/2010/main" val="1001231450"/>
      </p:ext>
    </p:extLst>
  </p:cSld>
  <p:clrMap bg1="lt1" tx1="dk1" bg2="lt2" tx2="dk2" accent1="accent1" accent2="accent2" accent3="accent3" accent4="accent4" accent5="accent5" accent6="accent6" hlink="hlink" folHlink="folHlink"/>
  <p:sldLayoutIdLst>
    <p:sldLayoutId id="2147484172" r:id="rId1"/>
    <p:sldLayoutId id="2147484173" r:id="rId2"/>
    <p:sldLayoutId id="2147484174" r:id="rId3"/>
    <p:sldLayoutId id="2147484175" r:id="rId4"/>
    <p:sldLayoutId id="2147484176" r:id="rId5"/>
    <p:sldLayoutId id="2147484177" r:id="rId6"/>
    <p:sldLayoutId id="2147484178" r:id="rId7"/>
    <p:sldLayoutId id="2147484179" r:id="rId8"/>
    <p:sldLayoutId id="2147484180" r:id="rId9"/>
    <p:sldLayoutId id="2147484181" r:id="rId10"/>
    <p:sldLayoutId id="2147484182" r:id="rId11"/>
  </p:sldLayoutIdLst>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B050"/>
        </a:solidFill>
        <a:effectLst/>
      </p:bgPr>
    </p:bg>
    <p:spTree>
      <p:nvGrpSpPr>
        <p:cNvPr id="1" name=""/>
        <p:cNvGrpSpPr/>
        <p:nvPr/>
      </p:nvGrpSpPr>
      <p:grpSpPr>
        <a:xfrm>
          <a:off x="0" y="0"/>
          <a:ext cx="0" cy="0"/>
          <a:chOff x="0" y="0"/>
          <a:chExt cx="0" cy="0"/>
        </a:xfrm>
      </p:grpSpPr>
      <p:sp>
        <p:nvSpPr>
          <p:cNvPr id="2" name="タイトル 1"/>
          <p:cNvSpPr>
            <a:spLocks noGrp="1"/>
          </p:cNvSpPr>
          <p:nvPr>
            <p:ph type="ctrTitle"/>
          </p:nvPr>
        </p:nvSpPr>
        <p:spPr>
          <a:xfrm>
            <a:off x="-560439" y="4589800"/>
            <a:ext cx="9379973" cy="1271648"/>
          </a:xfrm>
        </p:spPr>
        <p:txBody>
          <a:bodyPr>
            <a:normAutofit fontScale="90000"/>
          </a:bodyPr>
          <a:lstStyle/>
          <a:p>
            <a:pPr algn="ctr"/>
            <a:r>
              <a:rPr kumimoji="1" lang="ja-JP" altLang="en-US" sz="5300" b="1" dirty="0">
                <a:solidFill>
                  <a:schemeClr val="bg1"/>
                </a:solidFill>
                <a:latin typeface="HG丸ｺﾞｼｯｸM-PRO" panose="020F0600000000000000" pitchFamily="50" charset="-128"/>
                <a:ea typeface="HG丸ｺﾞｼｯｸM-PRO" panose="020F0600000000000000" pitchFamily="50" charset="-128"/>
              </a:rPr>
              <a:t>進めてみよう！</a:t>
            </a:r>
            <a:r>
              <a:rPr kumimoji="1" lang="en-US" altLang="ja-JP" sz="5300" b="1" dirty="0">
                <a:solidFill>
                  <a:schemeClr val="bg1"/>
                </a:solidFill>
                <a:latin typeface="HG丸ｺﾞｼｯｸM-PRO" panose="020F0600000000000000" pitchFamily="50" charset="-128"/>
                <a:ea typeface="HG丸ｺﾞｼｯｸM-PRO" panose="020F0600000000000000" pitchFamily="50" charset="-128"/>
              </a:rPr>
              <a:t/>
            </a:r>
            <a:br>
              <a:rPr kumimoji="1" lang="en-US" altLang="ja-JP" sz="5300" b="1" dirty="0">
                <a:solidFill>
                  <a:schemeClr val="bg1"/>
                </a:solidFill>
                <a:latin typeface="HG丸ｺﾞｼｯｸM-PRO" panose="020F0600000000000000" pitchFamily="50" charset="-128"/>
                <a:ea typeface="HG丸ｺﾞｼｯｸM-PRO" panose="020F0600000000000000" pitchFamily="50" charset="-128"/>
              </a:rPr>
            </a:br>
            <a:r>
              <a:rPr kumimoji="1" lang="ja-JP" altLang="en-US" sz="5300" b="1" dirty="0">
                <a:solidFill>
                  <a:schemeClr val="bg1"/>
                </a:solidFill>
                <a:latin typeface="HG丸ｺﾞｼｯｸM-PRO" panose="020F0600000000000000" pitchFamily="50" charset="-128"/>
                <a:ea typeface="HG丸ｺﾞｼｯｸM-PRO" panose="020F0600000000000000" pitchFamily="50" charset="-128"/>
              </a:rPr>
              <a:t>　　　　　業務改善計画</a:t>
            </a:r>
            <a:r>
              <a:rPr lang="en-US" altLang="ja-JP" sz="5300" b="1" dirty="0">
                <a:solidFill>
                  <a:schemeClr val="bg1"/>
                </a:solidFill>
                <a:latin typeface="HG丸ｺﾞｼｯｸM-PRO" panose="020F0600000000000000" pitchFamily="50" charset="-128"/>
                <a:ea typeface="HG丸ｺﾞｼｯｸM-PRO" panose="020F0600000000000000" pitchFamily="50" charset="-128"/>
              </a:rPr>
              <a:t/>
            </a:r>
            <a:br>
              <a:rPr lang="en-US" altLang="ja-JP" sz="5300" b="1" dirty="0">
                <a:solidFill>
                  <a:schemeClr val="bg1"/>
                </a:solidFill>
                <a:latin typeface="HG丸ｺﾞｼｯｸM-PRO" panose="020F0600000000000000" pitchFamily="50" charset="-128"/>
                <a:ea typeface="HG丸ｺﾞｼｯｸM-PRO" panose="020F0600000000000000" pitchFamily="50" charset="-128"/>
              </a:rPr>
            </a:br>
            <a:r>
              <a:rPr lang="en-US" altLang="ja-JP" sz="5300" dirty="0">
                <a:solidFill>
                  <a:schemeClr val="bg1"/>
                </a:solidFill>
                <a:latin typeface="HG丸ｺﾞｼｯｸM-PRO" panose="020F0600000000000000" pitchFamily="50" charset="-128"/>
                <a:ea typeface="HG丸ｺﾞｼｯｸM-PRO" panose="020F0600000000000000" pitchFamily="50" charset="-128"/>
              </a:rPr>
              <a:t/>
            </a:r>
            <a:br>
              <a:rPr lang="en-US" altLang="ja-JP" sz="5300" dirty="0">
                <a:solidFill>
                  <a:schemeClr val="bg1"/>
                </a:solidFill>
                <a:latin typeface="HG丸ｺﾞｼｯｸM-PRO" panose="020F0600000000000000" pitchFamily="50" charset="-128"/>
                <a:ea typeface="HG丸ｺﾞｼｯｸM-PRO" panose="020F0600000000000000" pitchFamily="50" charset="-128"/>
              </a:rPr>
            </a:br>
            <a:r>
              <a:rPr kumimoji="1" lang="ja-JP" altLang="en-US" sz="4400" b="1" dirty="0">
                <a:solidFill>
                  <a:schemeClr val="bg1"/>
                </a:solidFill>
                <a:latin typeface="HG丸ｺﾞｼｯｸM-PRO" panose="020F0600000000000000" pitchFamily="50" charset="-128"/>
                <a:ea typeface="HG丸ｺﾞｼｯｸM-PRO" panose="020F0600000000000000" pitchFamily="50" charset="-128"/>
              </a:rPr>
              <a:t>～学級会計簿ファイルの　</a:t>
            </a:r>
            <a:r>
              <a:rPr kumimoji="1" lang="en-US" altLang="ja-JP" sz="4400" b="1" dirty="0">
                <a:solidFill>
                  <a:schemeClr val="bg1"/>
                </a:solidFill>
                <a:latin typeface="HG丸ｺﾞｼｯｸM-PRO" panose="020F0600000000000000" pitchFamily="50" charset="-128"/>
                <a:ea typeface="HG丸ｺﾞｼｯｸM-PRO" panose="020F0600000000000000" pitchFamily="50" charset="-128"/>
              </a:rPr>
              <a:t/>
            </a:r>
            <a:br>
              <a:rPr kumimoji="1" lang="en-US" altLang="ja-JP" sz="4400" b="1" dirty="0">
                <a:solidFill>
                  <a:schemeClr val="bg1"/>
                </a:solidFill>
                <a:latin typeface="HG丸ｺﾞｼｯｸM-PRO" panose="020F0600000000000000" pitchFamily="50" charset="-128"/>
                <a:ea typeface="HG丸ｺﾞｼｯｸM-PRO" panose="020F0600000000000000" pitchFamily="50" charset="-128"/>
              </a:rPr>
            </a:br>
            <a:r>
              <a:rPr kumimoji="1" lang="ja-JP" altLang="en-US" sz="4400" b="1" dirty="0">
                <a:solidFill>
                  <a:schemeClr val="bg1"/>
                </a:solidFill>
                <a:latin typeface="HG丸ｺﾞｼｯｸM-PRO" panose="020F0600000000000000" pitchFamily="50" charset="-128"/>
                <a:ea typeface="HG丸ｺﾞｼｯｸM-PRO" panose="020F0600000000000000" pitchFamily="50" charset="-128"/>
              </a:rPr>
              <a:t>　　市内統一からみえたこと～</a:t>
            </a:r>
          </a:p>
        </p:txBody>
      </p:sp>
      <p:sp>
        <p:nvSpPr>
          <p:cNvPr id="4" name="サブタイトル 2"/>
          <p:cNvSpPr txBox="1">
            <a:spLocks/>
          </p:cNvSpPr>
          <p:nvPr/>
        </p:nvSpPr>
        <p:spPr>
          <a:xfrm>
            <a:off x="842133" y="1078576"/>
            <a:ext cx="7242207" cy="759819"/>
          </a:xfrm>
          <a:prstGeom prst="rect">
            <a:avLst/>
          </a:prstGeom>
        </p:spPr>
        <p:txBody>
          <a:bodyPr vert="horz" lIns="91440" tIns="45720" rIns="91440" bIns="45720" rtlCol="0" anchor="t">
            <a:noAutofit/>
          </a:bodyPr>
          <a:lstStyle>
            <a:lvl1pPr marL="0" indent="0" algn="l" defTabSz="457207" rtl="0" eaLnBrk="1" latinLnBrk="0" hangingPunct="1">
              <a:spcBef>
                <a:spcPts val="1000"/>
              </a:spcBef>
              <a:spcAft>
                <a:spcPts val="0"/>
              </a:spcAft>
              <a:buClr>
                <a:schemeClr val="bg2">
                  <a:lumMod val="40000"/>
                  <a:lumOff val="60000"/>
                </a:schemeClr>
              </a:buClr>
              <a:buSzPct val="80000"/>
              <a:buFont typeface="Wingdings 3" charset="2"/>
              <a:buNone/>
              <a:defRPr kumimoji="1" sz="2000" b="0" i="0" kern="1200" cap="all">
                <a:solidFill>
                  <a:schemeClr val="bg2">
                    <a:lumMod val="40000"/>
                    <a:lumOff val="60000"/>
                  </a:schemeClr>
                </a:solidFill>
                <a:latin typeface="+mj-lt"/>
                <a:ea typeface="+mj-ea"/>
                <a:cs typeface="+mj-cs"/>
              </a:defRPr>
            </a:lvl1pPr>
            <a:lvl2pPr marL="457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800" b="0" i="0" kern="1200">
                <a:solidFill>
                  <a:schemeClr val="tx1">
                    <a:tint val="75000"/>
                  </a:schemeClr>
                </a:solidFill>
                <a:latin typeface="+mj-lt"/>
                <a:ea typeface="+mj-ea"/>
                <a:cs typeface="+mj-cs"/>
              </a:defRPr>
            </a:lvl2pPr>
            <a:lvl3pPr marL="914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600" b="0" i="0" kern="1200">
                <a:solidFill>
                  <a:schemeClr val="tx1">
                    <a:tint val="75000"/>
                  </a:schemeClr>
                </a:solidFill>
                <a:latin typeface="+mj-lt"/>
                <a:ea typeface="+mj-ea"/>
                <a:cs typeface="+mj-cs"/>
              </a:defRPr>
            </a:lvl3pPr>
            <a:lvl4pPr marL="1371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4pPr>
            <a:lvl5pPr marL="18288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5pPr>
            <a:lvl6pPr marL="22860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6pPr>
            <a:lvl7pPr marL="27432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7pPr>
            <a:lvl8pPr marL="32004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8pPr>
            <a:lvl9pPr marL="3657600" indent="0" algn="ctr" defTabSz="457207" rtl="0" eaLnBrk="1" latinLnBrk="0" hangingPunct="1">
              <a:spcBef>
                <a:spcPts val="1000"/>
              </a:spcBef>
              <a:spcAft>
                <a:spcPts val="0"/>
              </a:spcAft>
              <a:buClr>
                <a:schemeClr val="bg2">
                  <a:lumMod val="40000"/>
                  <a:lumOff val="60000"/>
                </a:schemeClr>
              </a:buClr>
              <a:buSzPct val="80000"/>
              <a:buFont typeface="Wingdings 3" charset="2"/>
              <a:buNone/>
              <a:defRPr kumimoji="1" sz="1400" b="0" i="0" kern="1200">
                <a:solidFill>
                  <a:schemeClr val="tx1">
                    <a:tint val="75000"/>
                  </a:schemeClr>
                </a:solidFill>
                <a:latin typeface="+mj-lt"/>
                <a:ea typeface="+mj-ea"/>
                <a:cs typeface="+mj-cs"/>
              </a:defRPr>
            </a:lvl9pPr>
          </a:lstStyle>
          <a:p>
            <a:r>
              <a:rPr lang="ja-JP" altLang="en-US" sz="3200" b="1" dirty="0">
                <a:solidFill>
                  <a:schemeClr val="bg1"/>
                </a:solidFill>
                <a:latin typeface="HG丸ｺﾞｼｯｸM-PRO" panose="020F0600000000000000" pitchFamily="50" charset="-128"/>
                <a:ea typeface="HG丸ｺﾞｼｯｸM-PRO" panose="020F0600000000000000" pitchFamily="50" charset="-128"/>
              </a:rPr>
              <a:t>令和３年度 </a:t>
            </a:r>
            <a:endParaRPr lang="en-US" altLang="ja-JP" sz="3200" b="1" dirty="0">
              <a:solidFill>
                <a:schemeClr val="bg1"/>
              </a:solidFill>
              <a:latin typeface="HG丸ｺﾞｼｯｸM-PRO" panose="020F0600000000000000" pitchFamily="50" charset="-128"/>
              <a:ea typeface="HG丸ｺﾞｼｯｸM-PRO" panose="020F0600000000000000" pitchFamily="50" charset="-128"/>
            </a:endParaRPr>
          </a:p>
          <a:p>
            <a:r>
              <a:rPr lang="ja-JP" altLang="en-US" sz="3200" b="1" dirty="0">
                <a:solidFill>
                  <a:schemeClr val="bg1"/>
                </a:solidFill>
                <a:latin typeface="HG丸ｺﾞｼｯｸM-PRO" panose="020F0600000000000000" pitchFamily="50" charset="-128"/>
                <a:ea typeface="HG丸ｺﾞｼｯｸM-PRO" panose="020F0600000000000000" pitchFamily="50" charset="-128"/>
              </a:rPr>
              <a:t>　秋季研究会　第１分科会</a:t>
            </a:r>
          </a:p>
        </p:txBody>
      </p:sp>
      <p:pic>
        <p:nvPicPr>
          <p:cNvPr id="3" name="図 2">
            <a:extLst>
              <a:ext uri="{FF2B5EF4-FFF2-40B4-BE49-F238E27FC236}">
                <a16:creationId xmlns:a16="http://schemas.microsoft.com/office/drawing/2014/main" id="{7EE66067-59F5-4977-B48C-8184D1D4A31E}"/>
              </a:ext>
            </a:extLst>
          </p:cNvPr>
          <p:cNvPicPr>
            <a:picLocks noChangeAspect="1"/>
          </p:cNvPicPr>
          <p:nvPr/>
        </p:nvPicPr>
        <p:blipFill>
          <a:blip r:embed="rId3"/>
          <a:stretch>
            <a:fillRect/>
          </a:stretch>
        </p:blipFill>
        <p:spPr>
          <a:xfrm>
            <a:off x="6311633" y="276636"/>
            <a:ext cx="2507901" cy="2363697"/>
          </a:xfrm>
          <a:prstGeom prst="rect">
            <a:avLst/>
          </a:prstGeom>
        </p:spPr>
      </p:pic>
    </p:spTree>
    <p:extLst>
      <p:ext uri="{BB962C8B-B14F-4D97-AF65-F5344CB8AC3E}">
        <p14:creationId xmlns:p14="http://schemas.microsoft.com/office/powerpoint/2010/main" val="3620785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10</a:t>
            </a:fld>
            <a:endParaRPr kumimoji="1" lang="ja-JP" altLang="en-US"/>
          </a:p>
        </p:txBody>
      </p:sp>
      <p:sp>
        <p:nvSpPr>
          <p:cNvPr id="8" name="サブタイトル 2"/>
          <p:cNvSpPr txBox="1">
            <a:spLocks/>
          </p:cNvSpPr>
          <p:nvPr/>
        </p:nvSpPr>
        <p:spPr>
          <a:xfrm>
            <a:off x="453856" y="1144790"/>
            <a:ext cx="8061493" cy="5095589"/>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２年目</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モニター校による試行</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モニター実施の説明および</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モニター校募集アナウンスは</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校長会・教頭会・共同実施で</a:t>
            </a:r>
            <a:endParaRPr lang="en-US" altLang="ja-JP" sz="36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現状確認のためアンケート実施</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C3AAD179-6131-48EB-8DE8-344BC018B37E}"/>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72AEBA66-38B1-4704-827B-EB826EC38117}"/>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FC59163B-1B10-4B0D-956E-C002A25804B8}"/>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35197571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11</a:t>
            </a:fld>
            <a:endParaRPr kumimoji="1" lang="ja-JP" altLang="en-US"/>
          </a:p>
        </p:txBody>
      </p:sp>
      <p:sp>
        <p:nvSpPr>
          <p:cNvPr id="8" name="サブタイトル 2"/>
          <p:cNvSpPr txBox="1">
            <a:spLocks/>
          </p:cNvSpPr>
          <p:nvPr/>
        </p:nvSpPr>
        <p:spPr>
          <a:xfrm>
            <a:off x="453856" y="1144790"/>
            <a:ext cx="8061493" cy="5576686"/>
          </a:xfrm>
          <a:prstGeom prst="rect">
            <a:avLst/>
          </a:prstGeom>
        </p:spPr>
        <p:txBody>
          <a:bodyPr>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３年目・・・最終試行期間</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・市内全校で２学期よりお試し使用　　</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・福井市全体への周知方法の検討</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「会計簿ファイルの使い方」および</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「会計の</a:t>
            </a:r>
            <a:r>
              <a:rPr lang="ja-JP" altLang="en-US" sz="4000" dirty="0" err="1">
                <a:latin typeface="HG丸ｺﾞｼｯｸM-PRO" panose="020F0600000000000000" pitchFamily="50" charset="-128"/>
                <a:ea typeface="HG丸ｺﾞｼｯｸM-PRO" panose="020F0600000000000000" pitchFamily="50" charset="-128"/>
              </a:rPr>
              <a:t>きほん</a:t>
            </a:r>
            <a:r>
              <a:rPr lang="ja-JP" altLang="en-US" sz="4000" dirty="0">
                <a:latin typeface="HG丸ｺﾞｼｯｸM-PRO" panose="020F0600000000000000" pitchFamily="50" charset="-128"/>
                <a:ea typeface="HG丸ｺﾞｼｯｸM-PRO" panose="020F0600000000000000" pitchFamily="50" charset="-128"/>
              </a:rPr>
              <a:t>」を動画で作成</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r>
              <a:rPr lang="ja-JP" altLang="en-US" sz="4000" dirty="0" smtClean="0">
                <a:latin typeface="HG丸ｺﾞｼｯｸM-PRO" panose="020F0600000000000000" pitchFamily="50" charset="-128"/>
                <a:ea typeface="HG丸ｺﾞｼｯｸM-PRO" panose="020F0600000000000000" pitchFamily="50" charset="-128"/>
              </a:rPr>
              <a:t>⇒ＤＶＤ</a:t>
            </a:r>
            <a:r>
              <a:rPr lang="ja-JP" altLang="en-US" sz="4000" dirty="0">
                <a:latin typeface="HG丸ｺﾞｼｯｸM-PRO" panose="020F0600000000000000" pitchFamily="50" charset="-128"/>
                <a:ea typeface="HG丸ｺﾞｼｯｸM-PRO" panose="020F0600000000000000" pitchFamily="50" charset="-128"/>
              </a:rPr>
              <a:t>で各校に配付</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ポイント</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◎いつでも誰でも視聴可能</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◎各校での研修に利用可能</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35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7FBA0E18-3CCB-4DBB-B4A7-CDA42A79C702}"/>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FDA0B3F1-175A-4B61-8B52-24C91F8784AC}"/>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E904397B-46E8-44DA-A8A0-DD9EF407FE05}"/>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29484559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12</a:t>
            </a:fld>
            <a:endParaRPr kumimoji="1" lang="ja-JP" altLang="en-US"/>
          </a:p>
        </p:txBody>
      </p:sp>
      <p:sp>
        <p:nvSpPr>
          <p:cNvPr id="8" name="サブタイトル 2"/>
          <p:cNvSpPr txBox="1">
            <a:spLocks/>
          </p:cNvSpPr>
          <p:nvPr/>
        </p:nvSpPr>
        <p:spPr>
          <a:xfrm>
            <a:off x="453856" y="1144790"/>
            <a:ext cx="8061493" cy="5095589"/>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３年目</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◎福井市全校へアンケート実施</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・使用状況の確認</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・修繕・改良箇所の有無</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・応用事例の収集</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学級会計簿の完成！</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35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980AB612-02E1-4111-9C5C-E282CA09CB61}"/>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9B131D31-251C-478F-8656-98B01EAA6317}"/>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604D1CC5-43A0-4A9C-B509-0F20203E9357}"/>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12245647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8726" y="2096373"/>
            <a:ext cx="3183610" cy="4427692"/>
          </a:xfrm>
          <a:prstGeom prst="rect">
            <a:avLst/>
          </a:prstGeom>
        </p:spPr>
      </p:pic>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9" name="タイトル 1">
            <a:extLst>
              <a:ext uri="{FF2B5EF4-FFF2-40B4-BE49-F238E27FC236}">
                <a16:creationId xmlns:a16="http://schemas.microsoft.com/office/drawing/2014/main" id="{2FDB3605-3A8A-4935-8BA2-F4875871F54E}"/>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3C376B2D-CB1C-4A3F-831D-47CA39D947B1}"/>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FC0E8F51-0FC2-4378-9E83-7A6033140A66}"/>
              </a:ext>
            </a:extLst>
          </p:cNvPr>
          <p:cNvPicPr>
            <a:picLocks noChangeAspect="1"/>
          </p:cNvPicPr>
          <p:nvPr/>
        </p:nvPicPr>
        <p:blipFill>
          <a:blip r:embed="rId4"/>
          <a:stretch>
            <a:fillRect/>
          </a:stretch>
        </p:blipFill>
        <p:spPr>
          <a:xfrm>
            <a:off x="7505067" y="587981"/>
            <a:ext cx="1636858" cy="1433160"/>
          </a:xfrm>
          <a:prstGeom prst="rect">
            <a:avLst/>
          </a:prstGeom>
        </p:spPr>
      </p:pic>
      <p:sp>
        <p:nvSpPr>
          <p:cNvPr id="8" name="サブタイトル 2"/>
          <p:cNvSpPr txBox="1">
            <a:spLocks/>
          </p:cNvSpPr>
          <p:nvPr/>
        </p:nvSpPr>
        <p:spPr>
          <a:xfrm>
            <a:off x="541253" y="1279918"/>
            <a:ext cx="8061493" cy="5095589"/>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r>
              <a:rPr lang="ja-JP" altLang="en-US" sz="4000" dirty="0">
                <a:latin typeface="HG丸ｺﾞｼｯｸM-PRO" panose="020F0600000000000000" pitchFamily="50" charset="-128"/>
                <a:ea typeface="HG丸ｺﾞｼｯｸM-PRO" panose="020F0600000000000000" pitchFamily="50" charset="-128"/>
              </a:rPr>
              <a:t>３年目</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学級会計簿ファイルの完成</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◎次年度から使用してもらうよう、</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市内全校に依頼文を発行</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◎校長</a:t>
            </a:r>
            <a:r>
              <a:rPr lang="en-US" altLang="ja-JP" sz="4000" dirty="0">
                <a:latin typeface="HG丸ｺﾞｼｯｸM-PRO" panose="020F0600000000000000" pitchFamily="50" charset="-128"/>
                <a:ea typeface="HG丸ｺﾞｼｯｸM-PRO" panose="020F0600000000000000" pitchFamily="50" charset="-128"/>
              </a:rPr>
              <a:t>(</a:t>
            </a:r>
            <a:r>
              <a:rPr lang="ja-JP" altLang="en-US" sz="4000" dirty="0">
                <a:latin typeface="HG丸ｺﾞｼｯｸM-PRO" panose="020F0600000000000000" pitchFamily="50" charset="-128"/>
                <a:ea typeface="HG丸ｺﾞｼｯｸM-PRO" panose="020F0600000000000000" pitchFamily="50" charset="-128"/>
              </a:rPr>
              <a:t>事務職員部長</a:t>
            </a:r>
            <a:r>
              <a:rPr lang="en-US" altLang="ja-JP" sz="4000" dirty="0">
                <a:latin typeface="HG丸ｺﾞｼｯｸM-PRO" panose="020F0600000000000000" pitchFamily="50" charset="-128"/>
                <a:ea typeface="HG丸ｺﾞｼｯｸM-PRO" panose="020F0600000000000000" pitchFamily="50" charset="-128"/>
              </a:rPr>
              <a:t>)</a:t>
            </a:r>
          </a:p>
          <a:p>
            <a:pPr marL="0" indent="0">
              <a:buNone/>
            </a:pPr>
            <a:r>
              <a:rPr lang="ja-JP" altLang="en-US" sz="4000" dirty="0">
                <a:latin typeface="HG丸ｺﾞｼｯｸM-PRO" panose="020F0600000000000000" pitchFamily="50" charset="-128"/>
                <a:ea typeface="HG丸ｺﾞｼｯｸM-PRO" panose="020F0600000000000000" pitchFamily="50" charset="-128"/>
              </a:rPr>
              <a:t>　市教委教育総務課長の連名</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4028055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14</a:t>
            </a:fld>
            <a:endParaRPr kumimoji="1" lang="ja-JP" altLang="en-US"/>
          </a:p>
        </p:txBody>
      </p:sp>
      <p:sp>
        <p:nvSpPr>
          <p:cNvPr id="8" name="サブタイトル 2"/>
          <p:cNvSpPr txBox="1">
            <a:spLocks/>
          </p:cNvSpPr>
          <p:nvPr/>
        </p:nvSpPr>
        <p:spPr>
          <a:xfrm>
            <a:off x="541253" y="1279918"/>
            <a:ext cx="8061493" cy="5541964"/>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使用開始以降・・・</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アフターフォローとして、</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事務職員が保守点検の対応を行う</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実施後の現場の声・・・</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「会計について悩むことが少なくなった」</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「出納簿の入力で、伺い書や会計報告に反映されるから便利」</a:t>
            </a:r>
            <a:endParaRPr lang="en-US" altLang="ja-JP" sz="40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5A7F7268-B6E1-4EFC-B972-2A1573C48456}"/>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DA433E13-45EC-49F0-A109-EBCD569C105F}"/>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73ECD84C-8B99-4826-9580-2521344F4BCD}"/>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12956981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15</a:t>
            </a:fld>
            <a:endParaRPr kumimoji="1" lang="ja-JP" altLang="en-US"/>
          </a:p>
        </p:txBody>
      </p:sp>
      <p:sp>
        <p:nvSpPr>
          <p:cNvPr id="8" name="サブタイトル 2"/>
          <p:cNvSpPr txBox="1">
            <a:spLocks/>
          </p:cNvSpPr>
          <p:nvPr/>
        </p:nvSpPr>
        <p:spPr>
          <a:xfrm>
            <a:off x="541253" y="1279918"/>
            <a:ext cx="8061493" cy="5095589"/>
          </a:xfrm>
          <a:prstGeom prst="rect">
            <a:avLst/>
          </a:prstGeom>
        </p:spPr>
        <p:txBody>
          <a:bodyPr>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事務職員の立場から・・・</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「使用方法がシンプルなため、</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難しい説明が不要」</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「全学年が同じ会計ファイルを使用</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＝学年間でフォローが可能」</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「集金計画を立てるための資料になる」</a:t>
            </a:r>
            <a:endParaRPr lang="en-US" altLang="ja-JP" sz="32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3200" dirty="0">
                <a:latin typeface="HG丸ｺﾞｼｯｸM-PRO" panose="020F0600000000000000" pitchFamily="50" charset="-128"/>
                <a:ea typeface="HG丸ｺﾞｼｯｸM-PRO" panose="020F0600000000000000" pitchFamily="50" charset="-128"/>
              </a:rPr>
              <a:t>↓</a:t>
            </a:r>
            <a:endParaRPr lang="en-US" altLang="ja-JP" sz="32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3600" dirty="0">
                <a:latin typeface="HG丸ｺﾞｼｯｸM-PRO" panose="020F0600000000000000" pitchFamily="50" charset="-128"/>
                <a:ea typeface="HG丸ｺﾞｼｯｸM-PRO" panose="020F0600000000000000" pitchFamily="50" charset="-128"/>
              </a:rPr>
              <a:t>教員＆事務職員　両者の業務改善に！</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endParaRPr lang="en-US" altLang="ja-JP" sz="32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9DB6B333-5704-4825-831F-55F1AA545C8C}"/>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55099AE0-3844-4177-A7ED-DB82085F7697}"/>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117F2E7B-D8F4-4C64-9E25-7051835BF731}"/>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1600521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32965" y="1498920"/>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16</a:t>
            </a:fld>
            <a:endParaRPr kumimoji="1" lang="ja-JP" altLang="en-US"/>
          </a:p>
        </p:txBody>
      </p:sp>
      <p:sp>
        <p:nvSpPr>
          <p:cNvPr id="8" name="サブタイトル 2"/>
          <p:cNvSpPr txBox="1">
            <a:spLocks/>
          </p:cNvSpPr>
          <p:nvPr/>
        </p:nvSpPr>
        <p:spPr>
          <a:xfrm>
            <a:off x="453856" y="1144790"/>
            <a:ext cx="8061493" cy="5095589"/>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
        <p:nvSpPr>
          <p:cNvPr id="7" name="タイトル 1"/>
          <p:cNvSpPr txBox="1">
            <a:spLocks/>
          </p:cNvSpPr>
          <p:nvPr/>
        </p:nvSpPr>
        <p:spPr>
          <a:xfrm>
            <a:off x="453857" y="188645"/>
            <a:ext cx="8302216" cy="1667864"/>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学級会計簿ファイルの</a:t>
            </a:r>
            <a:endParaRPr lang="en-US" altLang="ja-JP" b="1" dirty="0">
              <a:latin typeface="HG丸ｺﾞｼｯｸM-PRO" panose="020F0600000000000000" pitchFamily="50" charset="-128"/>
              <a:ea typeface="HG丸ｺﾞｼｯｸM-PRO" panose="020F0600000000000000" pitchFamily="50" charset="-128"/>
            </a:endParaRPr>
          </a:p>
          <a:p>
            <a:r>
              <a:rPr lang="ja-JP" altLang="en-US" b="1" dirty="0">
                <a:latin typeface="HG丸ｺﾞｼｯｸM-PRO" panose="020F0600000000000000" pitchFamily="50" charset="-128"/>
                <a:ea typeface="HG丸ｺﾞｼｯｸM-PRO" panose="020F0600000000000000" pitchFamily="50" charset="-128"/>
              </a:rPr>
              <a:t>　　　　　　取組から見えたこと</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sp>
        <p:nvSpPr>
          <p:cNvPr id="9" name="サブタイトル 2"/>
          <p:cNvSpPr txBox="1">
            <a:spLocks/>
          </p:cNvSpPr>
          <p:nvPr/>
        </p:nvSpPr>
        <p:spPr>
          <a:xfrm>
            <a:off x="541253" y="1279918"/>
            <a:ext cx="8061493" cy="5095589"/>
          </a:xfrm>
          <a:prstGeom prst="rect">
            <a:avLst/>
          </a:prstGeom>
        </p:spPr>
        <p:txBody>
          <a:bodyPr>
            <a:normAutofit fontScale="92500"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◎まずは情報収集</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r>
              <a:rPr lang="en-US" altLang="ja-JP" sz="4000" dirty="0">
                <a:latin typeface="HG丸ｺﾞｼｯｸM-PRO" panose="020F0600000000000000" pitchFamily="50" charset="-128"/>
                <a:ea typeface="HG丸ｺﾞｼｯｸM-PRO" panose="020F0600000000000000" pitchFamily="50" charset="-128"/>
              </a:rPr>
              <a:t>0</a:t>
            </a:r>
            <a:r>
              <a:rPr lang="ja-JP" altLang="en-US" sz="4000" dirty="0">
                <a:latin typeface="HG丸ｺﾞｼｯｸM-PRO" panose="020F0600000000000000" pitchFamily="50" charset="-128"/>
                <a:ea typeface="HG丸ｺﾞｼｯｸM-PRO" panose="020F0600000000000000" pitchFamily="50" charset="-128"/>
              </a:rPr>
              <a:t>から始めない</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◎試行期間を設けて、</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トライアンドエラーで</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改良を重ねる</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◎○○やすいことを心掛ける</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◎アフターフォロー</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⇒個人の業務改善にも活かせる！</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pic>
        <p:nvPicPr>
          <p:cNvPr id="4" name="図 3">
            <a:extLst>
              <a:ext uri="{FF2B5EF4-FFF2-40B4-BE49-F238E27FC236}">
                <a16:creationId xmlns:a16="http://schemas.microsoft.com/office/drawing/2014/main" id="{1C821C81-83BD-48A8-BD45-F641299A811A}"/>
              </a:ext>
            </a:extLst>
          </p:cNvPr>
          <p:cNvPicPr>
            <a:picLocks noChangeAspect="1"/>
          </p:cNvPicPr>
          <p:nvPr/>
        </p:nvPicPr>
        <p:blipFill>
          <a:blip r:embed="rId3"/>
          <a:stretch>
            <a:fillRect/>
          </a:stretch>
        </p:blipFill>
        <p:spPr>
          <a:xfrm>
            <a:off x="7453941" y="136524"/>
            <a:ext cx="1512578" cy="1850249"/>
          </a:xfrm>
          <a:prstGeom prst="rect">
            <a:avLst/>
          </a:prstGeom>
        </p:spPr>
      </p:pic>
    </p:spTree>
    <p:extLst>
      <p:ext uri="{BB962C8B-B14F-4D97-AF65-F5344CB8AC3E}">
        <p14:creationId xmlns:p14="http://schemas.microsoft.com/office/powerpoint/2010/main" val="39231753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円/楕円 1"/>
          <p:cNvSpPr/>
          <p:nvPr/>
        </p:nvSpPr>
        <p:spPr>
          <a:xfrm>
            <a:off x="1716608" y="2204348"/>
            <a:ext cx="5481707" cy="3911039"/>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0" dirty="0">
                <a:solidFill>
                  <a:schemeClr val="tx1"/>
                </a:solidFill>
                <a:latin typeface="HG丸ｺﾞｼｯｸM-PRO" panose="020F0600000000000000" pitchFamily="50" charset="-128"/>
                <a:ea typeface="HG丸ｺﾞｼｯｸM-PRO" panose="020F0600000000000000" pitchFamily="50" charset="-128"/>
              </a:rPr>
              <a:t>連 携</a:t>
            </a:r>
          </a:p>
        </p:txBody>
      </p:sp>
      <p:sp>
        <p:nvSpPr>
          <p:cNvPr id="5" name="円/楕円 4"/>
          <p:cNvSpPr/>
          <p:nvPr/>
        </p:nvSpPr>
        <p:spPr>
          <a:xfrm>
            <a:off x="6171885" y="2483847"/>
            <a:ext cx="2223970" cy="130952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教頭会</a:t>
            </a:r>
          </a:p>
        </p:txBody>
      </p:sp>
      <p:sp>
        <p:nvSpPr>
          <p:cNvPr id="6" name="円/楕円 5"/>
          <p:cNvSpPr/>
          <p:nvPr/>
        </p:nvSpPr>
        <p:spPr>
          <a:xfrm>
            <a:off x="3362111" y="1632361"/>
            <a:ext cx="2190699" cy="130489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市教委</a:t>
            </a:r>
          </a:p>
        </p:txBody>
      </p:sp>
      <p:sp>
        <p:nvSpPr>
          <p:cNvPr id="7" name="円/楕円 6"/>
          <p:cNvSpPr/>
          <p:nvPr/>
        </p:nvSpPr>
        <p:spPr>
          <a:xfrm>
            <a:off x="3284119" y="5479154"/>
            <a:ext cx="2370680" cy="1272466"/>
          </a:xfrm>
          <a:prstGeom prst="ellipse">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事務職員</a:t>
            </a:r>
          </a:p>
        </p:txBody>
      </p:sp>
      <p:sp>
        <p:nvSpPr>
          <p:cNvPr id="8" name="円/楕円 7"/>
          <p:cNvSpPr/>
          <p:nvPr/>
        </p:nvSpPr>
        <p:spPr>
          <a:xfrm>
            <a:off x="906219" y="4271348"/>
            <a:ext cx="2031925" cy="1295434"/>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教職員</a:t>
            </a:r>
          </a:p>
        </p:txBody>
      </p:sp>
      <p:sp>
        <p:nvSpPr>
          <p:cNvPr id="9" name="円/楕円 8"/>
          <p:cNvSpPr/>
          <p:nvPr/>
        </p:nvSpPr>
        <p:spPr>
          <a:xfrm>
            <a:off x="906219" y="2534156"/>
            <a:ext cx="2118862" cy="1291016"/>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校長会</a:t>
            </a:r>
          </a:p>
        </p:txBody>
      </p:sp>
      <p:sp>
        <p:nvSpPr>
          <p:cNvPr id="12" name="円/楕円 11"/>
          <p:cNvSpPr/>
          <p:nvPr/>
        </p:nvSpPr>
        <p:spPr>
          <a:xfrm>
            <a:off x="6000775" y="4277351"/>
            <a:ext cx="2395080" cy="1243530"/>
          </a:xfrm>
          <a:prstGeom prst="ellipse">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b="1" dirty="0">
                <a:solidFill>
                  <a:prstClr val="black"/>
                </a:solidFill>
              </a:rPr>
              <a:t>教務主任</a:t>
            </a:r>
          </a:p>
        </p:txBody>
      </p:sp>
      <p:sp>
        <p:nvSpPr>
          <p:cNvPr id="3" name="スライド番号プレースホルダー 2"/>
          <p:cNvSpPr>
            <a:spLocks noGrp="1"/>
          </p:cNvSpPr>
          <p:nvPr>
            <p:ph type="sldNum" sz="quarter" idx="12"/>
          </p:nvPr>
        </p:nvSpPr>
        <p:spPr/>
        <p:txBody>
          <a:bodyPr/>
          <a:lstStyle/>
          <a:p>
            <a:fld id="{A14CBC54-6846-4FAF-85FD-96EC35F5BDF9}" type="slidenum">
              <a:rPr kumimoji="1" lang="ja-JP" altLang="en-US" smtClean="0"/>
              <a:t>17</a:t>
            </a:fld>
            <a:endParaRPr kumimoji="1" lang="ja-JP" altLang="en-US"/>
          </a:p>
        </p:txBody>
      </p:sp>
      <p:cxnSp>
        <p:nvCxnSpPr>
          <p:cNvPr id="14" name="直線コネクタ 13">
            <a:extLst>
              <a:ext uri="{FF2B5EF4-FFF2-40B4-BE49-F238E27FC236}">
                <a16:creationId xmlns:a16="http://schemas.microsoft.com/office/drawing/2014/main" id="{FA2A24C4-2EF3-4A25-B764-2D482613C8B2}"/>
              </a:ext>
            </a:extLst>
          </p:cNvPr>
          <p:cNvCxnSpPr/>
          <p:nvPr/>
        </p:nvCxnSpPr>
        <p:spPr>
          <a:xfrm flipV="1">
            <a:off x="32965" y="1498920"/>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a:extLst>
              <a:ext uri="{FF2B5EF4-FFF2-40B4-BE49-F238E27FC236}">
                <a16:creationId xmlns:a16="http://schemas.microsoft.com/office/drawing/2014/main" id="{C947C819-40C6-4D77-A129-9BB5B97CE7D9}"/>
              </a:ext>
            </a:extLst>
          </p:cNvPr>
          <p:cNvSpPr txBox="1">
            <a:spLocks/>
          </p:cNvSpPr>
          <p:nvPr/>
        </p:nvSpPr>
        <p:spPr>
          <a:xfrm>
            <a:off x="453857" y="188645"/>
            <a:ext cx="8302216" cy="1667864"/>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学級会計簿ファイルの</a:t>
            </a:r>
            <a:endParaRPr lang="en-US" altLang="ja-JP" b="1" dirty="0">
              <a:latin typeface="HG丸ｺﾞｼｯｸM-PRO" panose="020F0600000000000000" pitchFamily="50" charset="-128"/>
              <a:ea typeface="HG丸ｺﾞｼｯｸM-PRO" panose="020F0600000000000000" pitchFamily="50" charset="-128"/>
            </a:endParaRPr>
          </a:p>
          <a:p>
            <a:r>
              <a:rPr lang="ja-JP" altLang="en-US" b="1" dirty="0">
                <a:latin typeface="HG丸ｺﾞｼｯｸM-PRO" panose="020F0600000000000000" pitchFamily="50" charset="-128"/>
                <a:ea typeface="HG丸ｺﾞｼｯｸM-PRO" panose="020F0600000000000000" pitchFamily="50" charset="-128"/>
              </a:rPr>
              <a:t>　　　　　　取組から見えたこと</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pic>
        <p:nvPicPr>
          <p:cNvPr id="16" name="図 15">
            <a:extLst>
              <a:ext uri="{FF2B5EF4-FFF2-40B4-BE49-F238E27FC236}">
                <a16:creationId xmlns:a16="http://schemas.microsoft.com/office/drawing/2014/main" id="{A4D19C7E-9C72-457C-9A16-FC513009100F}"/>
              </a:ext>
            </a:extLst>
          </p:cNvPr>
          <p:cNvPicPr>
            <a:picLocks noChangeAspect="1"/>
          </p:cNvPicPr>
          <p:nvPr/>
        </p:nvPicPr>
        <p:blipFill>
          <a:blip r:embed="rId3"/>
          <a:stretch>
            <a:fillRect/>
          </a:stretch>
        </p:blipFill>
        <p:spPr>
          <a:xfrm>
            <a:off x="7453941" y="136524"/>
            <a:ext cx="1512578" cy="1850249"/>
          </a:xfrm>
          <a:prstGeom prst="rect">
            <a:avLst/>
          </a:prstGeom>
        </p:spPr>
      </p:pic>
    </p:spTree>
    <p:extLst>
      <p:ext uri="{BB962C8B-B14F-4D97-AF65-F5344CB8AC3E}">
        <p14:creationId xmlns:p14="http://schemas.microsoft.com/office/powerpoint/2010/main" val="40304339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00B050"/>
        </a:solidFill>
        <a:effectLst/>
      </p:bgPr>
    </p:bg>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384629" y="613611"/>
            <a:ext cx="8374743" cy="5630779"/>
          </a:xfrm>
        </p:spPr>
        <p:txBody>
          <a:bodyPr anchor="ctr">
            <a:normAutofit/>
          </a:bodyPr>
          <a:lstStyle/>
          <a:p>
            <a:r>
              <a:rPr kumimoji="1" lang="ja-JP" altLang="en-US" sz="4800" b="1" dirty="0">
                <a:solidFill>
                  <a:schemeClr val="bg1"/>
                </a:solidFill>
                <a:latin typeface="HG丸ｺﾞｼｯｸM-PRO" panose="020F0600000000000000" pitchFamily="50" charset="-128"/>
                <a:ea typeface="HG丸ｺﾞｼｯｸM-PRO" panose="020F0600000000000000" pitchFamily="50" charset="-128"/>
              </a:rPr>
              <a:t>アンケート協力</a:t>
            </a:r>
            <a:endParaRPr kumimoji="1" lang="en-US" altLang="ja-JP" sz="4800" b="1" dirty="0">
              <a:solidFill>
                <a:schemeClr val="bg1"/>
              </a:solidFill>
              <a:latin typeface="HG丸ｺﾞｼｯｸM-PRO" panose="020F0600000000000000" pitchFamily="50" charset="-128"/>
              <a:ea typeface="HG丸ｺﾞｼｯｸM-PRO" panose="020F0600000000000000" pitchFamily="50" charset="-128"/>
            </a:endParaRPr>
          </a:p>
          <a:p>
            <a:endParaRPr lang="en-US" altLang="ja-JP" sz="4000" b="1" dirty="0">
              <a:solidFill>
                <a:schemeClr val="bg1"/>
              </a:solidFill>
              <a:latin typeface="HG丸ｺﾞｼｯｸM-PRO" panose="020F0600000000000000" pitchFamily="50" charset="-128"/>
              <a:ea typeface="HG丸ｺﾞｼｯｸM-PRO" panose="020F0600000000000000" pitchFamily="50" charset="-128"/>
            </a:endParaRPr>
          </a:p>
          <a:p>
            <a:r>
              <a:rPr kumimoji="1" lang="ja-JP" altLang="en-US" sz="3600" b="1" dirty="0">
                <a:solidFill>
                  <a:schemeClr val="bg1"/>
                </a:solidFill>
                <a:latin typeface="HG丸ｺﾞｼｯｸM-PRO" panose="020F0600000000000000" pitchFamily="50" charset="-128"/>
                <a:ea typeface="HG丸ｺﾞｼｯｸM-PRO" panose="020F0600000000000000" pitchFamily="50" charset="-128"/>
              </a:rPr>
              <a:t>令和元年度 業務検討委員長</a:t>
            </a:r>
            <a:endParaRPr kumimoji="1" lang="en-US" altLang="ja-JP" sz="3600" b="1" dirty="0">
              <a:solidFill>
                <a:schemeClr val="bg1"/>
              </a:solidFill>
              <a:latin typeface="HG丸ｺﾞｼｯｸM-PRO" panose="020F0600000000000000" pitchFamily="50" charset="-128"/>
              <a:ea typeface="HG丸ｺﾞｼｯｸM-PRO" panose="020F0600000000000000" pitchFamily="50" charset="-128"/>
            </a:endParaRPr>
          </a:p>
          <a:p>
            <a:r>
              <a:rPr kumimoji="1" lang="ja-JP" altLang="en-US" sz="4000" b="1" dirty="0">
                <a:solidFill>
                  <a:schemeClr val="bg1"/>
                </a:solidFill>
                <a:latin typeface="HG丸ｺﾞｼｯｸM-PRO" panose="020F0600000000000000" pitchFamily="50" charset="-128"/>
                <a:ea typeface="HG丸ｺﾞｼｯｸM-PRO" panose="020F0600000000000000" pitchFamily="50" charset="-128"/>
              </a:rPr>
              <a:t>円山小学校 主任 加藤敦美</a:t>
            </a:r>
            <a:r>
              <a:rPr lang="en-US" altLang="ja-JP" sz="4000" b="1" dirty="0">
                <a:solidFill>
                  <a:schemeClr val="bg1"/>
                </a:solidFill>
                <a:latin typeface="HG丸ｺﾞｼｯｸM-PRO" panose="020F0600000000000000" pitchFamily="50" charset="-128"/>
                <a:ea typeface="HG丸ｺﾞｼｯｸM-PRO" panose="020F0600000000000000" pitchFamily="50" charset="-128"/>
              </a:rPr>
              <a:t> </a:t>
            </a:r>
            <a:r>
              <a:rPr lang="ja-JP" altLang="en-US" sz="4000" b="1" dirty="0">
                <a:solidFill>
                  <a:schemeClr val="bg1"/>
                </a:solidFill>
                <a:latin typeface="HG丸ｺﾞｼｯｸM-PRO" panose="020F0600000000000000" pitchFamily="50" charset="-128"/>
                <a:ea typeface="HG丸ｺﾞｼｯｸM-PRO" panose="020F0600000000000000" pitchFamily="50" charset="-128"/>
              </a:rPr>
              <a:t>様</a:t>
            </a:r>
            <a:endParaRPr kumimoji="1" lang="en-US" altLang="ja-JP" sz="4000" b="1" dirty="0">
              <a:solidFill>
                <a:schemeClr val="bg1"/>
              </a:solidFill>
              <a:latin typeface="HG丸ｺﾞｼｯｸM-PRO" panose="020F0600000000000000" pitchFamily="50" charset="-128"/>
              <a:ea typeface="HG丸ｺﾞｼｯｸM-PRO" panose="020F0600000000000000" pitchFamily="50" charset="-128"/>
            </a:endParaRPr>
          </a:p>
          <a:p>
            <a:endParaRPr kumimoji="1" lang="en-US" altLang="ja-JP" sz="3600" b="1" dirty="0">
              <a:solidFill>
                <a:schemeClr val="bg1"/>
              </a:solidFill>
              <a:latin typeface="HG丸ｺﾞｼｯｸM-PRO" panose="020F0600000000000000" pitchFamily="50" charset="-128"/>
              <a:ea typeface="HG丸ｺﾞｼｯｸM-PRO" panose="020F0600000000000000" pitchFamily="50" charset="-128"/>
            </a:endParaRPr>
          </a:p>
          <a:p>
            <a:r>
              <a:rPr kumimoji="1" lang="ja-JP" altLang="en-US" sz="3600" b="1" dirty="0">
                <a:solidFill>
                  <a:schemeClr val="bg1"/>
                </a:solidFill>
                <a:latin typeface="HG丸ｺﾞｼｯｸM-PRO" panose="020F0600000000000000" pitchFamily="50" charset="-128"/>
                <a:ea typeface="HG丸ｺﾞｼｯｸM-PRO" panose="020F0600000000000000" pitchFamily="50" charset="-128"/>
              </a:rPr>
              <a:t>令和２年度 業務検討委員長</a:t>
            </a:r>
            <a:endParaRPr kumimoji="1" lang="en-US" altLang="ja-JP" sz="3600" b="1" dirty="0">
              <a:solidFill>
                <a:schemeClr val="bg1"/>
              </a:solidFill>
              <a:latin typeface="HG丸ｺﾞｼｯｸM-PRO" panose="020F0600000000000000" pitchFamily="50" charset="-128"/>
              <a:ea typeface="HG丸ｺﾞｼｯｸM-PRO" panose="020F0600000000000000" pitchFamily="50" charset="-128"/>
            </a:endParaRPr>
          </a:p>
          <a:p>
            <a:r>
              <a:rPr kumimoji="1" lang="ja-JP" altLang="en-US" sz="4000" b="1" dirty="0">
                <a:solidFill>
                  <a:schemeClr val="bg1"/>
                </a:solidFill>
                <a:latin typeface="HG丸ｺﾞｼｯｸM-PRO" panose="020F0600000000000000" pitchFamily="50" charset="-128"/>
                <a:ea typeface="HG丸ｺﾞｼｯｸM-PRO" panose="020F0600000000000000" pitchFamily="50" charset="-128"/>
              </a:rPr>
              <a:t>和田小学校 主査</a:t>
            </a:r>
            <a:r>
              <a:rPr lang="ja-JP" altLang="en-US" sz="4000" b="1" dirty="0">
                <a:solidFill>
                  <a:schemeClr val="bg1"/>
                </a:solidFill>
                <a:latin typeface="HG丸ｺﾞｼｯｸM-PRO" panose="020F0600000000000000" pitchFamily="50" charset="-128"/>
                <a:ea typeface="HG丸ｺﾞｼｯｸM-PRO" panose="020F0600000000000000" pitchFamily="50" charset="-128"/>
              </a:rPr>
              <a:t> </a:t>
            </a:r>
            <a:r>
              <a:rPr kumimoji="1" lang="ja-JP" altLang="en-US" sz="4000" b="1" dirty="0">
                <a:solidFill>
                  <a:schemeClr val="bg1"/>
                </a:solidFill>
                <a:latin typeface="HG丸ｺﾞｼｯｸM-PRO" panose="020F0600000000000000" pitchFamily="50" charset="-128"/>
                <a:ea typeface="HG丸ｺﾞｼｯｸM-PRO" panose="020F0600000000000000" pitchFamily="50" charset="-128"/>
              </a:rPr>
              <a:t>木部留之介 様</a:t>
            </a:r>
            <a:endParaRPr kumimoji="1" lang="en-US" altLang="ja-JP" sz="4000" b="1" dirty="0">
              <a:solidFill>
                <a:schemeClr val="bg1"/>
              </a:solidFill>
              <a:latin typeface="HG丸ｺﾞｼｯｸM-PRO" panose="020F0600000000000000" pitchFamily="50" charset="-128"/>
              <a:ea typeface="HG丸ｺﾞｼｯｸM-PRO" panose="020F0600000000000000" pitchFamily="50" charset="-128"/>
            </a:endParaRPr>
          </a:p>
        </p:txBody>
      </p:sp>
      <p:sp>
        <p:nvSpPr>
          <p:cNvPr id="5" name="スライド番号プレースホルダー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14CBC54-6846-4FAF-85FD-96EC35F5BDF9}" type="slidenum">
              <a:rPr kumimoji="1" lang="ja-JP" altLang="en-US" sz="900" b="0" i="0" u="none" strike="noStrike" kern="1200" cap="none" spc="0" normalizeH="0" baseline="0" noProof="0" smtClean="0">
                <a:ln>
                  <a:noFill/>
                </a:ln>
                <a:solidFill>
                  <a:prstClr val="black">
                    <a:tint val="75000"/>
                  </a:prstClr>
                </a:solidFill>
                <a:effectLst/>
                <a:uLnTx/>
                <a:uFillTx/>
                <a:latin typeface="Calibri" panose="020F0502020204030204"/>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900" b="0" i="0" u="none" strike="noStrike" kern="1200" cap="none" spc="0" normalizeH="0" baseline="0" noProof="0">
              <a:ln>
                <a:noFill/>
              </a:ln>
              <a:solidFill>
                <a:prstClr val="black">
                  <a:tint val="75000"/>
                </a:prstClr>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272360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福井市の共同実施について</a:t>
            </a:r>
          </a:p>
        </p:txBody>
      </p:sp>
      <p:pic>
        <p:nvPicPr>
          <p:cNvPr id="4" name="図 3"/>
          <p:cNvPicPr>
            <a:picLocks noChangeAspect="1"/>
          </p:cNvPicPr>
          <p:nvPr/>
        </p:nvPicPr>
        <p:blipFill rotWithShape="1">
          <a:blip r:embed="rId3"/>
          <a:srcRect l="27777" t="17313" r="26067" b="7250"/>
          <a:stretch/>
        </p:blipFill>
        <p:spPr>
          <a:xfrm>
            <a:off x="1599287" y="1064650"/>
            <a:ext cx="6304723" cy="5656826"/>
          </a:xfrm>
          <a:prstGeom prst="rect">
            <a:avLst/>
          </a:prstGeom>
        </p:spPr>
      </p:pic>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3</a:t>
            </a:fld>
            <a:endParaRPr kumimoji="1" lang="ja-JP" altLang="en-US"/>
          </a:p>
        </p:txBody>
      </p:sp>
      <p:sp>
        <p:nvSpPr>
          <p:cNvPr id="5" name="四角形: 角を丸くする 4">
            <a:extLst>
              <a:ext uri="{FF2B5EF4-FFF2-40B4-BE49-F238E27FC236}">
                <a16:creationId xmlns:a16="http://schemas.microsoft.com/office/drawing/2014/main" id="{7FE934EC-5030-462A-B619-D28AB85D4AF2}"/>
              </a:ext>
            </a:extLst>
          </p:cNvPr>
          <p:cNvSpPr/>
          <p:nvPr/>
        </p:nvSpPr>
        <p:spPr>
          <a:xfrm>
            <a:off x="4433976" y="2035834"/>
            <a:ext cx="1673525" cy="53483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10508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806149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福井市の共同実施について</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4</a:t>
            </a:fld>
            <a:endParaRPr kumimoji="1" lang="ja-JP" altLang="en-US"/>
          </a:p>
        </p:txBody>
      </p:sp>
      <p:sp>
        <p:nvSpPr>
          <p:cNvPr id="9" name="サブタイトル 2"/>
          <p:cNvSpPr txBox="1">
            <a:spLocks/>
          </p:cNvSpPr>
          <p:nvPr/>
        </p:nvSpPr>
        <p:spPr>
          <a:xfrm>
            <a:off x="243256" y="1208669"/>
            <a:ext cx="8482693" cy="5649331"/>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r>
              <a:rPr lang="ja-JP" altLang="en-US" sz="3200" dirty="0">
                <a:latin typeface="HG丸ｺﾞｼｯｸM-PRO" panose="020F0600000000000000" pitchFamily="50" charset="-128"/>
                <a:ea typeface="HG丸ｺﾞｼｯｸM-PRO" panose="020F0600000000000000" pitchFamily="50" charset="-128"/>
              </a:rPr>
              <a:t>グループ連絡会議</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・福井市全体の課題解決に向けた活動を行う</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a:t>
            </a:r>
            <a:r>
              <a:rPr lang="ja-JP" altLang="en-US" sz="3000" dirty="0">
                <a:latin typeface="HG丸ｺﾞｼｯｸM-PRO" panose="020F0600000000000000" pitchFamily="50" charset="-128"/>
                <a:ea typeface="HG丸ｺﾞｼｯｸM-PRO" panose="020F0600000000000000" pitchFamily="50" charset="-128"/>
              </a:rPr>
              <a:t>事務職員・校長先生・教頭先生・教育委員会</a:t>
            </a:r>
            <a:endParaRPr lang="en-US" altLang="ja-JP" sz="30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a:t>
            </a:r>
            <a:r>
              <a:rPr lang="en-US" altLang="ja-JP" sz="3200" dirty="0">
                <a:latin typeface="HG丸ｺﾞｼｯｸM-PRO" panose="020F0600000000000000" pitchFamily="50" charset="-128"/>
                <a:ea typeface="HG丸ｺﾞｼｯｸM-PRO" panose="020F0600000000000000" pitchFamily="50" charset="-128"/>
              </a:rPr>
              <a:t>H28</a:t>
            </a:r>
            <a:r>
              <a:rPr lang="ja-JP" altLang="en-US" sz="3200" dirty="0">
                <a:latin typeface="HG丸ｺﾞｼｯｸM-PRO" panose="020F0600000000000000" pitchFamily="50" charset="-128"/>
                <a:ea typeface="HG丸ｺﾞｼｯｸM-PRO" panose="020F0600000000000000" pitchFamily="50" charset="-128"/>
              </a:rPr>
              <a:t>～　</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日誌検討委員会（学校日誌の電子化）　</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a:t>
            </a:r>
            <a:r>
              <a:rPr lang="en-US" altLang="ja-JP" sz="3200" dirty="0">
                <a:latin typeface="HG丸ｺﾞｼｯｸM-PRO" panose="020F0600000000000000" pitchFamily="50" charset="-128"/>
                <a:ea typeface="HG丸ｺﾞｼｯｸM-PRO" panose="020F0600000000000000" pitchFamily="50" charset="-128"/>
              </a:rPr>
              <a:t>H3</a:t>
            </a:r>
            <a:r>
              <a:rPr lang="ja-JP" altLang="en-US" sz="3200" dirty="0">
                <a:latin typeface="HG丸ｺﾞｼｯｸM-PRO" panose="020F0600000000000000" pitchFamily="50" charset="-128"/>
                <a:ea typeface="HG丸ｺﾞｼｯｸM-PRO" panose="020F0600000000000000" pitchFamily="50" charset="-128"/>
              </a:rPr>
              <a:t>０～　</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業務検討委員会（学級会計簿ファイル）</a:t>
            </a:r>
            <a:endParaRPr lang="en-US" altLang="ja-JP" sz="3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40959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899876"/>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089944" cy="497125"/>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業務検討委員会について</a:t>
            </a: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5</a:t>
            </a:fld>
            <a:endParaRPr kumimoji="1" lang="ja-JP" altLang="en-US"/>
          </a:p>
        </p:txBody>
      </p:sp>
      <p:sp>
        <p:nvSpPr>
          <p:cNvPr id="8" name="サブタイトル 2"/>
          <p:cNvSpPr txBox="1">
            <a:spLocks/>
          </p:cNvSpPr>
          <p:nvPr/>
        </p:nvSpPr>
        <p:spPr>
          <a:xfrm>
            <a:off x="647700" y="745666"/>
            <a:ext cx="8375720" cy="5975810"/>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・平成３０年４月発足</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・目的　</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学校経営全般に係る支援</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教職員の事務負担軽減</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・メンバー（構成員）･･</a:t>
            </a:r>
            <a:r>
              <a:rPr lang="ja-JP" altLang="en-US" sz="3200" dirty="0" smtClean="0">
                <a:latin typeface="HG丸ｺﾞｼｯｸM-PRO" panose="020F0600000000000000" pitchFamily="50" charset="-128"/>
                <a:ea typeface="HG丸ｺﾞｼｯｸM-PRO" panose="020F0600000000000000" pitchFamily="50" charset="-128"/>
              </a:rPr>
              <a:t>･多職種</a:t>
            </a:r>
            <a:r>
              <a:rPr lang="ja-JP" altLang="en-US" sz="3200" dirty="0">
                <a:latin typeface="HG丸ｺﾞｼｯｸM-PRO" panose="020F0600000000000000" pitchFamily="50" charset="-128"/>
                <a:ea typeface="HG丸ｺﾞｼｯｸM-PRO" panose="020F0600000000000000" pitchFamily="50" charset="-128"/>
              </a:rPr>
              <a:t>連携　</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校長先生・教頭先生</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福井市教育委員会教育総務課</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業務検討委員（事務職員）</a:t>
            </a: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3200" dirty="0">
                <a:latin typeface="HG丸ｺﾞｼｯｸM-PRO" panose="020F0600000000000000" pitchFamily="50" charset="-128"/>
                <a:ea typeface="HG丸ｺﾞｼｯｸM-PRO" panose="020F0600000000000000" pitchFamily="50" charset="-128"/>
              </a:rPr>
              <a:t>　　　･･･共同実施各グループから１名選出　</a:t>
            </a:r>
            <a:endParaRPr lang="en-US" altLang="ja-JP" sz="3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48011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6</a:t>
            </a:fld>
            <a:endParaRPr kumimoji="1" lang="ja-JP" altLang="en-US"/>
          </a:p>
        </p:txBody>
      </p:sp>
      <p:sp>
        <p:nvSpPr>
          <p:cNvPr id="8" name="サブタイトル 2"/>
          <p:cNvSpPr txBox="1">
            <a:spLocks/>
          </p:cNvSpPr>
          <p:nvPr/>
        </p:nvSpPr>
        <p:spPr>
          <a:xfrm>
            <a:off x="453856" y="609600"/>
            <a:ext cx="8061493" cy="5746751"/>
          </a:xfrm>
          <a:prstGeom prst="rect">
            <a:avLst/>
          </a:prstGeom>
        </p:spPr>
        <p:txBody>
          <a:bodyPr>
            <a:normAutofit fontScale="77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１年目（Ｈ３０年度）</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・取組事項を学級会計簿ファイルに決定</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・他市町から情報収集</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２年目（Ｒ１年度）</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・学級会計簿ファイルの作成</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・モニター校による試行</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３年目（Ｒ２年度）</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・会計簿ファイルの改良⇒完成版</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・周知方法の検討　</a:t>
            </a:r>
            <a:endParaRPr lang="en-US" altLang="ja-JP" sz="4000" dirty="0">
              <a:latin typeface="HG丸ｺﾞｼｯｸM-PRO" panose="020F0600000000000000" pitchFamily="50" charset="-128"/>
              <a:ea typeface="HG丸ｺﾞｼｯｸM-PRO" panose="020F0600000000000000" pitchFamily="50" charset="-128"/>
            </a:endParaRPr>
          </a:p>
        </p:txBody>
      </p:sp>
      <p:pic>
        <p:nvPicPr>
          <p:cNvPr id="4" name="図 3">
            <a:extLst>
              <a:ext uri="{FF2B5EF4-FFF2-40B4-BE49-F238E27FC236}">
                <a16:creationId xmlns:a16="http://schemas.microsoft.com/office/drawing/2014/main" id="{D29E3F12-042B-46B9-B668-D703C3EA8C3E}"/>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12269682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cxnSp>
        <p:nvCxnSpPr>
          <p:cNvPr id="11" name="直線コネクタ 10"/>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sp>
        <p:nvSpPr>
          <p:cNvPr id="15" name="タイトル 1"/>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7</a:t>
            </a:fld>
            <a:endParaRPr kumimoji="1" lang="ja-JP" altLang="en-US"/>
          </a:p>
        </p:txBody>
      </p:sp>
      <p:sp>
        <p:nvSpPr>
          <p:cNvPr id="8" name="サブタイトル 2"/>
          <p:cNvSpPr txBox="1">
            <a:spLocks/>
          </p:cNvSpPr>
          <p:nvPr/>
        </p:nvSpPr>
        <p:spPr>
          <a:xfrm>
            <a:off x="453856" y="609600"/>
            <a:ext cx="8061493" cy="5746751"/>
          </a:xfrm>
          <a:prstGeom prst="rect">
            <a:avLst/>
          </a:prstGeom>
        </p:spPr>
        <p:txBody>
          <a:bodyPr>
            <a:normAutofit fontScale="70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１年目・・・何に取り組むかを検討する年</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◎教頭会・共同実施でアンケートを実施</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◎集約した意見の精選</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・実行可能なもの（予算面・行政上のルール）</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・統一することで教職員の事務負担がより</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軽減されるもの</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・統一する優先度が高いもの</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　</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smtClean="0">
                <a:latin typeface="HG丸ｺﾞｼｯｸM-PRO" panose="020F0600000000000000" pitchFamily="50" charset="-128"/>
                <a:ea typeface="HG丸ｺﾞｼｯｸM-PRO" panose="020F0600000000000000" pitchFamily="50" charset="-128"/>
              </a:rPr>
              <a:t>⇒「</a:t>
            </a:r>
            <a:r>
              <a:rPr lang="ja-JP" altLang="en-US" sz="4000" dirty="0">
                <a:latin typeface="HG丸ｺﾞｼｯｸM-PRO" panose="020F0600000000000000" pitchFamily="50" charset="-128"/>
                <a:ea typeface="HG丸ｺﾞｼｯｸM-PRO" panose="020F0600000000000000" pitchFamily="50" charset="-128"/>
              </a:rPr>
              <a:t>学級会計簿ファイル」・「会計取扱い要項」</a:t>
            </a:r>
            <a:endParaRPr lang="en-US" altLang="ja-JP" sz="4000" dirty="0">
              <a:latin typeface="HG丸ｺﾞｼｯｸM-PRO" panose="020F0600000000000000" pitchFamily="50" charset="-128"/>
              <a:ea typeface="HG丸ｺﾞｼｯｸM-PRO" panose="020F0600000000000000" pitchFamily="50" charset="-128"/>
            </a:endParaRPr>
          </a:p>
          <a:p>
            <a:pPr marL="0" indent="0" algn="ctr">
              <a:buNone/>
            </a:pPr>
            <a:r>
              <a:rPr lang="ja-JP" altLang="en-US" sz="4000" dirty="0">
                <a:latin typeface="HG丸ｺﾞｼｯｸM-PRO" panose="020F0600000000000000" pitchFamily="50" charset="-128"/>
                <a:ea typeface="HG丸ｺﾞｼｯｸM-PRO" panose="020F0600000000000000" pitchFamily="50" charset="-128"/>
              </a:rPr>
              <a:t>☆可能なことは同時進行</a:t>
            </a:r>
            <a:endParaRPr lang="en-US" altLang="ja-JP" sz="4000" dirty="0">
              <a:latin typeface="HG丸ｺﾞｼｯｸM-PRO" panose="020F0600000000000000" pitchFamily="50" charset="-128"/>
              <a:ea typeface="HG丸ｺﾞｼｯｸM-PRO" panose="020F0600000000000000" pitchFamily="50" charset="-128"/>
            </a:endParaRPr>
          </a:p>
        </p:txBody>
      </p:sp>
      <p:pic>
        <p:nvPicPr>
          <p:cNvPr id="7" name="図 6">
            <a:extLst>
              <a:ext uri="{FF2B5EF4-FFF2-40B4-BE49-F238E27FC236}">
                <a16:creationId xmlns:a16="http://schemas.microsoft.com/office/drawing/2014/main" id="{28DC7B21-4CE7-43EF-ADA9-1C1A894700B5}"/>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2488257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8</a:t>
            </a:fld>
            <a:endParaRPr kumimoji="1" lang="ja-JP" altLang="en-US"/>
          </a:p>
        </p:txBody>
      </p:sp>
      <p:sp>
        <p:nvSpPr>
          <p:cNvPr id="8" name="サブタイトル 2"/>
          <p:cNvSpPr txBox="1">
            <a:spLocks/>
          </p:cNvSpPr>
          <p:nvPr/>
        </p:nvSpPr>
        <p:spPr>
          <a:xfrm>
            <a:off x="285751" y="980622"/>
            <a:ext cx="8629650" cy="5740854"/>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１年目</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取組事項の決定</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　他市町から情報収集</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鯖江市への視察</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ポイント</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◎先駆者に</a:t>
            </a:r>
            <a:r>
              <a:rPr lang="ja-JP" altLang="en-US" sz="3600" dirty="0" smtClean="0">
                <a:latin typeface="HG丸ｺﾞｼｯｸM-PRO" panose="020F0600000000000000" pitchFamily="50" charset="-128"/>
                <a:ea typeface="HG丸ｺﾞｼｯｸM-PRO" panose="020F0600000000000000" pitchFamily="50" charset="-128"/>
              </a:rPr>
              <a:t>きく　⇒　０</a:t>
            </a:r>
            <a:r>
              <a:rPr lang="ja-JP" altLang="en-US" sz="3600" dirty="0">
                <a:latin typeface="HG丸ｺﾞｼｯｸM-PRO" panose="020F0600000000000000" pitchFamily="50" charset="-128"/>
                <a:ea typeface="HG丸ｺﾞｼｯｸM-PRO" panose="020F0600000000000000" pitchFamily="50" charset="-128"/>
              </a:rPr>
              <a:t>から始めない</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◎情報は出来るだけ多く集める</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r>
              <a:rPr lang="ja-JP" altLang="en-US" sz="3600" dirty="0">
                <a:latin typeface="HG丸ｺﾞｼｯｸM-PRO" panose="020F0600000000000000" pitchFamily="50" charset="-128"/>
                <a:ea typeface="HG丸ｺﾞｼｯｸM-PRO" panose="020F0600000000000000" pitchFamily="50" charset="-128"/>
              </a:rPr>
              <a:t>　　　　　　　　</a:t>
            </a:r>
            <a:r>
              <a:rPr lang="ja-JP" altLang="en-US" sz="3600" dirty="0" smtClean="0">
                <a:latin typeface="HG丸ｺﾞｼｯｸM-PRO" panose="020F0600000000000000" pitchFamily="50" charset="-128"/>
                <a:ea typeface="HG丸ｺﾞｼｯｸM-PRO" panose="020F0600000000000000" pitchFamily="50" charset="-128"/>
              </a:rPr>
              <a:t>　⇒　選択肢</a:t>
            </a:r>
            <a:r>
              <a:rPr lang="ja-JP" altLang="en-US" sz="3600" dirty="0">
                <a:latin typeface="HG丸ｺﾞｼｯｸM-PRO" panose="020F0600000000000000" pitchFamily="50" charset="-128"/>
                <a:ea typeface="HG丸ｺﾞｼｯｸM-PRO" panose="020F0600000000000000" pitchFamily="50" charset="-128"/>
              </a:rPr>
              <a:t>を増やす</a:t>
            </a: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endParaRPr lang="en-US" altLang="ja-JP" sz="3600" dirty="0">
              <a:latin typeface="HG丸ｺﾞｼｯｸM-PRO" panose="020F0600000000000000" pitchFamily="50" charset="-128"/>
              <a:ea typeface="HG丸ｺﾞｼｯｸM-PRO" panose="020F0600000000000000" pitchFamily="50" charset="-128"/>
            </a:endParaRPr>
          </a:p>
          <a:p>
            <a:pPr marL="0" indent="0">
              <a:buNone/>
            </a:pPr>
            <a:endParaRPr lang="en-US" altLang="ja-JP" sz="3600" dirty="0">
              <a:latin typeface="HG丸ｺﾞｼｯｸM-PRO" panose="020F0600000000000000" pitchFamily="50" charset="-128"/>
              <a:ea typeface="HG丸ｺﾞｼｯｸM-PRO" panose="020F0600000000000000" pitchFamily="50" charset="-128"/>
            </a:endParaRPr>
          </a:p>
        </p:txBody>
      </p:sp>
      <p:sp>
        <p:nvSpPr>
          <p:cNvPr id="10" name="タイトル 1">
            <a:extLst>
              <a:ext uri="{FF2B5EF4-FFF2-40B4-BE49-F238E27FC236}">
                <a16:creationId xmlns:a16="http://schemas.microsoft.com/office/drawing/2014/main" id="{62935EDE-3AA2-4AC9-9E6E-C4EBD4BA546D}"/>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2" name="直線コネクタ 11">
            <a:extLst>
              <a:ext uri="{FF2B5EF4-FFF2-40B4-BE49-F238E27FC236}">
                <a16:creationId xmlns:a16="http://schemas.microsoft.com/office/drawing/2014/main" id="{BF6D36FC-EAAD-4484-9D3B-7EDC33BEABDC}"/>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BEB70EC9-768A-4FD4-B8A7-857E480B3F9C}"/>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15831715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タイトル 1"/>
          <p:cNvSpPr txBox="1">
            <a:spLocks/>
          </p:cNvSpPr>
          <p:nvPr/>
        </p:nvSpPr>
        <p:spPr>
          <a:xfrm>
            <a:off x="1379142" y="2997196"/>
            <a:ext cx="2365544" cy="703947"/>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endParaRPr lang="ja-JP" altLang="en-US" dirty="0"/>
          </a:p>
        </p:txBody>
      </p:sp>
      <p:sp>
        <p:nvSpPr>
          <p:cNvPr id="2" name="スライド番号プレースホルダー 1"/>
          <p:cNvSpPr>
            <a:spLocks noGrp="1"/>
          </p:cNvSpPr>
          <p:nvPr>
            <p:ph type="sldNum" sz="quarter" idx="12"/>
          </p:nvPr>
        </p:nvSpPr>
        <p:spPr/>
        <p:txBody>
          <a:bodyPr/>
          <a:lstStyle/>
          <a:p>
            <a:fld id="{A14CBC54-6846-4FAF-85FD-96EC35F5BDF9}" type="slidenum">
              <a:rPr kumimoji="1" lang="ja-JP" altLang="en-US" smtClean="0"/>
              <a:t>9</a:t>
            </a:fld>
            <a:endParaRPr kumimoji="1" lang="ja-JP" altLang="en-US"/>
          </a:p>
        </p:txBody>
      </p:sp>
      <p:sp>
        <p:nvSpPr>
          <p:cNvPr id="8" name="サブタイトル 2"/>
          <p:cNvSpPr txBox="1">
            <a:spLocks/>
          </p:cNvSpPr>
          <p:nvPr/>
        </p:nvSpPr>
        <p:spPr>
          <a:xfrm>
            <a:off x="453856" y="1144790"/>
            <a:ext cx="8515973" cy="5576686"/>
          </a:xfrm>
          <a:prstGeom prst="rect">
            <a:avLst/>
          </a:prstGeom>
        </p:spPr>
        <p:txBody>
          <a:bodyPr>
            <a:normAutofit fontScale="850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endParaRPr lang="en-US" altLang="ja-JP" sz="32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２年目</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smtClean="0">
                <a:latin typeface="HG丸ｺﾞｼｯｸM-PRO" panose="020F0600000000000000" pitchFamily="50" charset="-128"/>
                <a:ea typeface="HG丸ｺﾞｼｯｸM-PRO" panose="020F0600000000000000" pitchFamily="50" charset="-128"/>
              </a:rPr>
              <a:t>◎市内</a:t>
            </a:r>
            <a:r>
              <a:rPr lang="ja-JP" altLang="en-US" sz="4000" dirty="0">
                <a:latin typeface="HG丸ｺﾞｼｯｸM-PRO" panose="020F0600000000000000" pitchFamily="50" charset="-128"/>
                <a:ea typeface="HG丸ｺﾞｼｯｸM-PRO" panose="020F0600000000000000" pitchFamily="50" charset="-128"/>
              </a:rPr>
              <a:t>各校の学年会計に</a:t>
            </a:r>
            <a:r>
              <a:rPr lang="ja-JP" altLang="en-US" sz="4000" dirty="0" smtClean="0">
                <a:latin typeface="HG丸ｺﾞｼｯｸM-PRO" panose="020F0600000000000000" pitchFamily="50" charset="-128"/>
                <a:ea typeface="HG丸ｺﾞｼｯｸM-PRO" panose="020F0600000000000000" pitchFamily="50" charset="-128"/>
              </a:rPr>
              <a:t>関する調査</a:t>
            </a:r>
            <a:r>
              <a:rPr lang="ja-JP" altLang="en-US" sz="4000" dirty="0">
                <a:latin typeface="HG丸ｺﾞｼｯｸM-PRO" panose="020F0600000000000000" pitchFamily="50" charset="-128"/>
                <a:ea typeface="HG丸ｺﾞｼｯｸM-PRO" panose="020F0600000000000000" pitchFamily="50" charset="-128"/>
              </a:rPr>
              <a:t>・分析</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smtClean="0">
              <a:latin typeface="HG丸ｺﾞｼｯｸM-PRO" panose="020F0600000000000000" pitchFamily="50" charset="-128"/>
              <a:ea typeface="HG丸ｺﾞｼｯｸM-PRO" panose="020F0600000000000000" pitchFamily="50" charset="-128"/>
            </a:endParaRPr>
          </a:p>
          <a:p>
            <a:pPr marL="0" indent="0">
              <a:buNone/>
            </a:pPr>
            <a:r>
              <a:rPr lang="ja-JP" altLang="en-US" sz="4000" dirty="0" smtClean="0">
                <a:latin typeface="HG丸ｺﾞｼｯｸM-PRO" panose="020F0600000000000000" pitchFamily="50" charset="-128"/>
                <a:ea typeface="HG丸ｺﾞｼｯｸM-PRO" panose="020F0600000000000000" pitchFamily="50" charset="-128"/>
              </a:rPr>
              <a:t>◎会計</a:t>
            </a:r>
            <a:r>
              <a:rPr lang="ja-JP" altLang="en-US" sz="4000" dirty="0">
                <a:latin typeface="HG丸ｺﾞｼｯｸM-PRO" panose="020F0600000000000000" pitchFamily="50" charset="-128"/>
                <a:ea typeface="HG丸ｺﾞｼｯｸM-PRO" panose="020F0600000000000000" pitchFamily="50" charset="-128"/>
              </a:rPr>
              <a:t>ファイル作成班と</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smtClean="0">
                <a:latin typeface="HG丸ｺﾞｼｯｸM-PRO" panose="020F0600000000000000" pitchFamily="50" charset="-128"/>
                <a:ea typeface="HG丸ｺﾞｼｯｸM-PRO" panose="020F0600000000000000" pitchFamily="50" charset="-128"/>
              </a:rPr>
              <a:t>　会計</a:t>
            </a:r>
            <a:r>
              <a:rPr lang="ja-JP" altLang="en-US" sz="4000" dirty="0">
                <a:latin typeface="HG丸ｺﾞｼｯｸM-PRO" panose="020F0600000000000000" pitchFamily="50" charset="-128"/>
                <a:ea typeface="HG丸ｺﾞｼｯｸM-PRO" panose="020F0600000000000000" pitchFamily="50" charset="-128"/>
              </a:rPr>
              <a:t>ルール作成班に分かれ作業</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smtClean="0">
              <a:latin typeface="HG丸ｺﾞｼｯｸM-PRO" panose="020F0600000000000000" pitchFamily="50" charset="-128"/>
              <a:ea typeface="HG丸ｺﾞｼｯｸM-PRO" panose="020F0600000000000000" pitchFamily="50" charset="-128"/>
            </a:endParaRPr>
          </a:p>
          <a:p>
            <a:pPr marL="0" indent="0">
              <a:buNone/>
            </a:pPr>
            <a:r>
              <a:rPr lang="ja-JP" altLang="en-US" sz="4000" dirty="0" smtClean="0">
                <a:latin typeface="HG丸ｺﾞｼｯｸM-PRO" panose="020F0600000000000000" pitchFamily="50" charset="-128"/>
                <a:ea typeface="HG丸ｺﾞｼｯｸM-PRO" panose="020F0600000000000000" pitchFamily="50" charset="-128"/>
              </a:rPr>
              <a:t>◎ファイル</a:t>
            </a:r>
            <a:r>
              <a:rPr lang="ja-JP" altLang="en-US" sz="4000" dirty="0">
                <a:latin typeface="HG丸ｺﾞｼｯｸM-PRO" panose="020F0600000000000000" pitchFamily="50" charset="-128"/>
                <a:ea typeface="HG丸ｺﾞｼｯｸM-PRO" panose="020F0600000000000000" pitchFamily="50" charset="-128"/>
              </a:rPr>
              <a:t>作成のポイント</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r>
              <a:rPr lang="ja-JP" altLang="en-US" sz="4000" dirty="0" smtClean="0">
                <a:latin typeface="HG丸ｺﾞｼｯｸM-PRO" panose="020F0600000000000000" pitchFamily="50" charset="-128"/>
                <a:ea typeface="HG丸ｺﾞｼｯｸM-PRO" panose="020F0600000000000000" pitchFamily="50" charset="-128"/>
              </a:rPr>
              <a:t>・分かりやすい</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r>
              <a:rPr lang="ja-JP" altLang="en-US" sz="4000" dirty="0" smtClean="0">
                <a:latin typeface="HG丸ｺﾞｼｯｸM-PRO" panose="020F0600000000000000" pitchFamily="50" charset="-128"/>
                <a:ea typeface="HG丸ｺﾞｼｯｸM-PRO" panose="020F0600000000000000" pitchFamily="50" charset="-128"/>
              </a:rPr>
              <a:t>・使いやすい</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r>
              <a:rPr lang="ja-JP" altLang="en-US" sz="4000" dirty="0">
                <a:latin typeface="HG丸ｺﾞｼｯｸM-PRO" panose="020F0600000000000000" pitchFamily="50" charset="-128"/>
                <a:ea typeface="HG丸ｺﾞｼｯｸM-PRO" panose="020F0600000000000000" pitchFamily="50" charset="-128"/>
              </a:rPr>
              <a:t>　</a:t>
            </a:r>
            <a:r>
              <a:rPr lang="ja-JP" altLang="en-US" sz="4000" dirty="0" smtClean="0">
                <a:latin typeface="HG丸ｺﾞｼｯｸM-PRO" panose="020F0600000000000000" pitchFamily="50" charset="-128"/>
                <a:ea typeface="HG丸ｺﾞｼｯｸM-PRO" panose="020F0600000000000000" pitchFamily="50" charset="-128"/>
              </a:rPr>
              <a:t>・校</a:t>
            </a:r>
            <a:r>
              <a:rPr lang="ja-JP" altLang="en-US" sz="4000" dirty="0">
                <a:latin typeface="HG丸ｺﾞｼｯｸM-PRO" panose="020F0600000000000000" pitchFamily="50" charset="-128"/>
                <a:ea typeface="HG丸ｺﾞｼｯｸM-PRO" panose="020F0600000000000000" pitchFamily="50" charset="-128"/>
              </a:rPr>
              <a:t>種問わず使用可能</a:t>
            </a: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a:p>
            <a:pPr marL="0" indent="0">
              <a:buNone/>
            </a:pPr>
            <a:endParaRPr lang="en-US" altLang="ja-JP" sz="4000" dirty="0">
              <a:latin typeface="HG丸ｺﾞｼｯｸM-PRO" panose="020F0600000000000000" pitchFamily="50" charset="-128"/>
              <a:ea typeface="HG丸ｺﾞｼｯｸM-PRO" panose="020F0600000000000000" pitchFamily="50" charset="-128"/>
            </a:endParaRPr>
          </a:p>
        </p:txBody>
      </p:sp>
      <p:sp>
        <p:nvSpPr>
          <p:cNvPr id="9" name="タイトル 1">
            <a:extLst>
              <a:ext uri="{FF2B5EF4-FFF2-40B4-BE49-F238E27FC236}">
                <a16:creationId xmlns:a16="http://schemas.microsoft.com/office/drawing/2014/main" id="{32EAED6C-C2A8-4371-B3F8-9F84C6DD5736}"/>
              </a:ext>
            </a:extLst>
          </p:cNvPr>
          <p:cNvSpPr txBox="1">
            <a:spLocks/>
          </p:cNvSpPr>
          <p:nvPr/>
        </p:nvSpPr>
        <p:spPr>
          <a:xfrm>
            <a:off x="453856" y="248541"/>
            <a:ext cx="7775744" cy="956145"/>
          </a:xfrm>
          <a:prstGeom prst="rect">
            <a:avLst/>
          </a:prstGeom>
        </p:spPr>
        <p:txBody>
          <a:bodyPr vert="horz" lIns="91440" tIns="45720" rIns="91440" bIns="45720" rtlCol="0" anchor="t">
            <a:normAutofit fontScale="92500"/>
          </a:bodyPr>
          <a:lst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b="1" dirty="0">
                <a:latin typeface="HG丸ｺﾞｼｯｸM-PRO" panose="020F0600000000000000" pitchFamily="50" charset="-128"/>
                <a:ea typeface="HG丸ｺﾞｼｯｸM-PRO" panose="020F0600000000000000" pitchFamily="50" charset="-128"/>
              </a:rPr>
              <a:t>業務検討委員会～学級会計簿ファイル～</a:t>
            </a:r>
            <a:endParaRPr lang="en-US" altLang="ja-JP" b="1" dirty="0">
              <a:latin typeface="HG丸ｺﾞｼｯｸM-PRO" panose="020F0600000000000000" pitchFamily="50" charset="-128"/>
              <a:ea typeface="HG丸ｺﾞｼｯｸM-PRO" panose="020F0600000000000000" pitchFamily="50" charset="-128"/>
            </a:endParaRPr>
          </a:p>
          <a:p>
            <a:endParaRPr lang="en-US" altLang="ja-JP" b="1" dirty="0">
              <a:latin typeface="HG丸ｺﾞｼｯｸM-PRO" panose="020F0600000000000000" pitchFamily="50" charset="-128"/>
              <a:ea typeface="HG丸ｺﾞｼｯｸM-PRO" panose="020F0600000000000000" pitchFamily="50" charset="-128"/>
            </a:endParaRPr>
          </a:p>
          <a:p>
            <a:endParaRPr lang="ja-JP" altLang="en-US" b="1" dirty="0">
              <a:latin typeface="HG丸ｺﾞｼｯｸM-PRO" panose="020F0600000000000000" pitchFamily="50" charset="-128"/>
              <a:ea typeface="HG丸ｺﾞｼｯｸM-PRO" panose="020F0600000000000000" pitchFamily="50" charset="-128"/>
            </a:endParaRPr>
          </a:p>
        </p:txBody>
      </p:sp>
      <p:cxnSp>
        <p:nvCxnSpPr>
          <p:cNvPr id="10" name="直線コネクタ 9">
            <a:extLst>
              <a:ext uri="{FF2B5EF4-FFF2-40B4-BE49-F238E27FC236}">
                <a16:creationId xmlns:a16="http://schemas.microsoft.com/office/drawing/2014/main" id="{E074FEF7-7098-46FA-B932-4C634832C46A}"/>
              </a:ext>
            </a:extLst>
          </p:cNvPr>
          <p:cNvCxnSpPr/>
          <p:nvPr/>
        </p:nvCxnSpPr>
        <p:spPr>
          <a:xfrm flipV="1">
            <a:off x="0" y="972447"/>
            <a:ext cx="9144000" cy="18059"/>
          </a:xfrm>
          <a:prstGeom prst="line">
            <a:avLst/>
          </a:prstGeom>
          <a:ln w="76200">
            <a:solidFill>
              <a:srgbClr val="00B050"/>
            </a:solidFill>
          </a:ln>
        </p:spPr>
        <p:style>
          <a:lnRef idx="1">
            <a:schemeClr val="accent1"/>
          </a:lnRef>
          <a:fillRef idx="0">
            <a:schemeClr val="accent1"/>
          </a:fillRef>
          <a:effectRef idx="0">
            <a:schemeClr val="accent1"/>
          </a:effectRef>
          <a:fontRef idx="minor">
            <a:schemeClr val="tx1"/>
          </a:fontRef>
        </p:style>
      </p:cxnSp>
      <p:pic>
        <p:nvPicPr>
          <p:cNvPr id="12" name="図 11">
            <a:extLst>
              <a:ext uri="{FF2B5EF4-FFF2-40B4-BE49-F238E27FC236}">
                <a16:creationId xmlns:a16="http://schemas.microsoft.com/office/drawing/2014/main" id="{1D4B5259-3198-49FD-9914-A4CE617EB648}"/>
              </a:ext>
            </a:extLst>
          </p:cNvPr>
          <p:cNvPicPr>
            <a:picLocks noChangeAspect="1"/>
          </p:cNvPicPr>
          <p:nvPr/>
        </p:nvPicPr>
        <p:blipFill>
          <a:blip r:embed="rId3"/>
          <a:stretch>
            <a:fillRect/>
          </a:stretch>
        </p:blipFill>
        <p:spPr>
          <a:xfrm>
            <a:off x="7505067" y="587981"/>
            <a:ext cx="1636858" cy="1433160"/>
          </a:xfrm>
          <a:prstGeom prst="rect">
            <a:avLst/>
          </a:prstGeom>
        </p:spPr>
      </p:pic>
    </p:spTree>
    <p:extLst>
      <p:ext uri="{BB962C8B-B14F-4D97-AF65-F5344CB8AC3E}">
        <p14:creationId xmlns:p14="http://schemas.microsoft.com/office/powerpoint/2010/main" val="2741274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8488</TotalTime>
  <Words>3403</Words>
  <Application>Microsoft Office PowerPoint</Application>
  <PresentationFormat>画面に合わせる (4:3)</PresentationFormat>
  <Paragraphs>381</Paragraphs>
  <Slides>17</Slides>
  <Notes>17</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HG丸ｺﾞｼｯｸM-PRO</vt:lpstr>
      <vt:lpstr>ＭＳ Ｐゴシック</vt:lpstr>
      <vt:lpstr>游ゴシック</vt:lpstr>
      <vt:lpstr>游ゴシック Light</vt:lpstr>
      <vt:lpstr>Arial</vt:lpstr>
      <vt:lpstr>Calibri</vt:lpstr>
      <vt:lpstr>Wingdings 3</vt:lpstr>
      <vt:lpstr>Office テーマ</vt:lpstr>
      <vt:lpstr>進めてみよう！ 　　　　　業務改善計画  ～学級会計簿ファイルの　 　　市内統一からみえたこと～</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福井市学校日誌 電子化への取組</dc:title>
  <dc:creator>T73</dc:creator>
  <cp:lastModifiedBy>福井市教育委員会</cp:lastModifiedBy>
  <cp:revision>454</cp:revision>
  <cp:lastPrinted>2019-10-02T00:30:12Z</cp:lastPrinted>
  <dcterms:created xsi:type="dcterms:W3CDTF">2018-01-14T08:41:03Z</dcterms:created>
  <dcterms:modified xsi:type="dcterms:W3CDTF">2021-12-14T03:59:12Z</dcterms:modified>
</cp:coreProperties>
</file>