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handoutMasterIdLst>
    <p:handoutMasterId r:id="rId36"/>
  </p:handoutMasterIdLst>
  <p:sldIdLst>
    <p:sldId id="256" r:id="rId3"/>
    <p:sldId id="288" r:id="rId4"/>
    <p:sldId id="268" r:id="rId5"/>
    <p:sldId id="266" r:id="rId6"/>
    <p:sldId id="267" r:id="rId7"/>
    <p:sldId id="269" r:id="rId8"/>
    <p:sldId id="270" r:id="rId9"/>
    <p:sldId id="289" r:id="rId10"/>
    <p:sldId id="290" r:id="rId11"/>
    <p:sldId id="291" r:id="rId12"/>
    <p:sldId id="292" r:id="rId13"/>
    <p:sldId id="293" r:id="rId14"/>
    <p:sldId id="294" r:id="rId15"/>
    <p:sldId id="295" r:id="rId16"/>
    <p:sldId id="306" r:id="rId17"/>
    <p:sldId id="307" r:id="rId18"/>
    <p:sldId id="308" r:id="rId19"/>
    <p:sldId id="309" r:id="rId20"/>
    <p:sldId id="311" r:id="rId21"/>
    <p:sldId id="312" r:id="rId22"/>
    <p:sldId id="313" r:id="rId23"/>
    <p:sldId id="310" r:id="rId24"/>
    <p:sldId id="296" r:id="rId25"/>
    <p:sldId id="297" r:id="rId26"/>
    <p:sldId id="298" r:id="rId27"/>
    <p:sldId id="299" r:id="rId28"/>
    <p:sldId id="300" r:id="rId29"/>
    <p:sldId id="301" r:id="rId30"/>
    <p:sldId id="302" r:id="rId31"/>
    <p:sldId id="303" r:id="rId32"/>
    <p:sldId id="304" r:id="rId33"/>
    <p:sldId id="305" r:id="rId3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FFCC"/>
    <a:srgbClr val="CCFFFF"/>
    <a:srgbClr val="FFCCCC"/>
    <a:srgbClr val="FFFF99"/>
    <a:srgbClr val="FFE07D"/>
    <a:srgbClr val="CCFFCC"/>
    <a:srgbClr val="99FFCC"/>
    <a:srgbClr val="FFFF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660"/>
  </p:normalViewPr>
  <p:slideViewPr>
    <p:cSldViewPr snapToGrid="0">
      <p:cViewPr varScale="1">
        <p:scale>
          <a:sx n="80" d="100"/>
          <a:sy n="80" d="100"/>
        </p:scale>
        <p:origin x="67" y="221"/>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1"/>
            <a:ext cx="2919412" cy="495300"/>
          </a:xfrm>
          <a:prstGeom prst="rect">
            <a:avLst/>
          </a:prstGeom>
        </p:spPr>
        <p:txBody>
          <a:bodyPr vert="horz" lIns="91440" tIns="45720" rIns="91440" bIns="45720" rtlCol="0"/>
          <a:lstStyle>
            <a:lvl1pPr algn="r">
              <a:defRPr sz="1200"/>
            </a:lvl1pPr>
          </a:lstStyle>
          <a:p>
            <a:fld id="{7D7461C6-B856-4302-929C-2FFCB37F210E}" type="datetimeFigureOut">
              <a:rPr kumimoji="1" lang="ja-JP" altLang="en-US" smtClean="0"/>
              <a:t>2021/1/5</a:t>
            </a:fld>
            <a:endParaRPr kumimoji="1" lang="ja-JP" altLang="en-US"/>
          </a:p>
        </p:txBody>
      </p:sp>
      <p:sp>
        <p:nvSpPr>
          <p:cNvPr id="4" name="フッター プレースホルダー 3"/>
          <p:cNvSpPr>
            <a:spLocks noGrp="1"/>
          </p:cNvSpPr>
          <p:nvPr>
            <p:ph type="ftr" sz="quarter" idx="2"/>
          </p:nvPr>
        </p:nvSpPr>
        <p:spPr>
          <a:xfrm>
            <a:off x="1" y="9371014"/>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4"/>
            <a:ext cx="2919412" cy="495300"/>
          </a:xfrm>
          <a:prstGeom prst="rect">
            <a:avLst/>
          </a:prstGeom>
        </p:spPr>
        <p:txBody>
          <a:bodyPr vert="horz" lIns="91440" tIns="45720" rIns="91440" bIns="45720" rtlCol="0" anchor="b"/>
          <a:lstStyle>
            <a:lvl1pPr algn="r">
              <a:defRPr sz="1200"/>
            </a:lvl1pPr>
          </a:lstStyle>
          <a:p>
            <a:fld id="{687EA5A0-5729-4815-AA64-E91328DF2D98}" type="slidenum">
              <a:rPr kumimoji="1" lang="ja-JP" altLang="en-US" smtClean="0"/>
              <a:t>‹#›</a:t>
            </a:fld>
            <a:endParaRPr kumimoji="1" lang="ja-JP" altLang="en-US"/>
          </a:p>
        </p:txBody>
      </p:sp>
    </p:spTree>
    <p:extLst>
      <p:ext uri="{BB962C8B-B14F-4D97-AF65-F5344CB8AC3E}">
        <p14:creationId xmlns:p14="http://schemas.microsoft.com/office/powerpoint/2010/main" val="117784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1"/>
            <a:ext cx="2919412" cy="495300"/>
          </a:xfrm>
          <a:prstGeom prst="rect">
            <a:avLst/>
          </a:prstGeom>
        </p:spPr>
        <p:txBody>
          <a:bodyPr vert="horz" lIns="91440" tIns="45720" rIns="91440" bIns="45720" rtlCol="0"/>
          <a:lstStyle>
            <a:lvl1pPr algn="r">
              <a:defRPr sz="1200"/>
            </a:lvl1pPr>
          </a:lstStyle>
          <a:p>
            <a:fld id="{5CA57F2A-8799-45B6-8844-7DA4368DD4C6}" type="datetimeFigureOut">
              <a:rPr kumimoji="1" lang="ja-JP" altLang="en-US" smtClean="0"/>
              <a:t>2021/1/5</a:t>
            </a:fld>
            <a:endParaRPr kumimoji="1" lang="ja-JP" altLang="en-US"/>
          </a:p>
        </p:txBody>
      </p:sp>
      <p:sp>
        <p:nvSpPr>
          <p:cNvPr id="4" name="スライド イメージ プレースホルダー 3"/>
          <p:cNvSpPr>
            <a:spLocks noGrp="1" noRot="1" noChangeAspect="1"/>
          </p:cNvSpPr>
          <p:nvPr>
            <p:ph type="sldImg" idx="2"/>
          </p:nvPr>
        </p:nvSpPr>
        <p:spPr>
          <a:xfrm>
            <a:off x="407988" y="1231900"/>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4"/>
            <a:ext cx="5389563" cy="388461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1014"/>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4"/>
            <a:ext cx="2919412" cy="495300"/>
          </a:xfrm>
          <a:prstGeom prst="rect">
            <a:avLst/>
          </a:prstGeom>
        </p:spPr>
        <p:txBody>
          <a:bodyPr vert="horz" lIns="91440" tIns="45720" rIns="91440" bIns="45720" rtlCol="0" anchor="b"/>
          <a:lstStyle>
            <a:lvl1pPr algn="r">
              <a:defRPr sz="1200"/>
            </a:lvl1pPr>
          </a:lstStyle>
          <a:p>
            <a:fld id="{558EF83D-9521-4AE0-A9FC-1BB9C648211E}" type="slidenum">
              <a:rPr kumimoji="1" lang="ja-JP" altLang="en-US" smtClean="0"/>
              <a:t>‹#›</a:t>
            </a:fld>
            <a:endParaRPr kumimoji="1" lang="ja-JP" altLang="en-US"/>
          </a:p>
        </p:txBody>
      </p:sp>
    </p:spTree>
    <p:extLst>
      <p:ext uri="{BB962C8B-B14F-4D97-AF65-F5344CB8AC3E}">
        <p14:creationId xmlns:p14="http://schemas.microsoft.com/office/powerpoint/2010/main" val="39886277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4068223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4279890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694427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25552511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73972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7098316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074150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1289887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2681237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2433777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4013654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8789112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17529467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762074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F74C2F9-FF1C-4CDF-9C48-9DDE20C1AD3B}"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631880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2141494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F74C2F9-FF1C-4CDF-9C48-9DDE20C1AD3B}"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23354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402740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6161434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652642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891295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274062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366085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1874363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2968926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723138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3F54098-1C95-4B10-BD9B-75F80E978524}" type="datetimeFigureOut">
              <a:rPr kumimoji="1" lang="ja-JP" altLang="en-US" smtClean="0"/>
              <a:t>2021/1/5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935287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54098-1C95-4B10-BD9B-75F80E978524}" type="datetimeFigureOut">
              <a:rPr kumimoji="1" lang="ja-JP" altLang="en-US" smtClean="0"/>
              <a:t>2021/1/5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3042589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3F54098-1C95-4B10-BD9B-75F80E978524}" type="datetimeFigureOut">
              <a:rPr kumimoji="1" lang="ja-JP" altLang="en-US" smtClean="0"/>
              <a:t>2021/1/5</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F74C2F9-FF1C-4CDF-9C48-9DDE20C1AD3B}" type="slidenum">
              <a:rPr kumimoji="1" lang="ja-JP" altLang="en-US" smtClean="0"/>
              <a:t>‹#›</a:t>
            </a:fld>
            <a:endParaRPr kumimoji="1" lang="ja-JP" altLang="en-US"/>
          </a:p>
        </p:txBody>
      </p:sp>
    </p:spTree>
    <p:extLst>
      <p:ext uri="{BB962C8B-B14F-4D97-AF65-F5344CB8AC3E}">
        <p14:creationId xmlns:p14="http://schemas.microsoft.com/office/powerpoint/2010/main" val="6267324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663387" y="2736010"/>
            <a:ext cx="10645589" cy="2387600"/>
          </a:xfrm>
        </p:spPr>
        <p:txBody>
          <a:bodyPr>
            <a:normAutofit fontScale="90000"/>
          </a:bodyPr>
          <a:lstStyle/>
          <a:p>
            <a:pPr>
              <a:spcAft>
                <a:spcPts val="0"/>
              </a:spcAft>
            </a:pPr>
            <a:r>
              <a:rPr lang="ja-JP" altLang="ja-JP" sz="4400" b="1" kern="100" dirty="0">
                <a:latin typeface="游明朝" panose="02020400000000000000" pitchFamily="18" charset="-128"/>
                <a:ea typeface="Yu Gothic UI" panose="020B0500000000000000" pitchFamily="50" charset="-128"/>
                <a:cs typeface="Times New Roman" panose="02020603050405020304" pitchFamily="18" charset="0"/>
              </a:rPr>
              <a:t>秋季学校事務研究会第</a:t>
            </a:r>
            <a:r>
              <a:rPr lang="en-US" altLang="ja-JP" sz="4400" b="1" kern="100" dirty="0">
                <a:latin typeface="游明朝" panose="02020400000000000000" pitchFamily="18" charset="-128"/>
                <a:ea typeface="Yu Gothic UI" panose="020B0500000000000000" pitchFamily="50" charset="-128"/>
                <a:cs typeface="Times New Roman" panose="02020603050405020304" pitchFamily="18" charset="0"/>
              </a:rPr>
              <a:t>3</a:t>
            </a:r>
            <a:r>
              <a:rPr lang="ja-JP"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t>分科会</a:t>
            </a:r>
            <a:r>
              <a:rPr lang="en-US"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t/>
            </a:r>
            <a:br>
              <a:rPr lang="en-US"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br>
            <a:r>
              <a:rPr lang="en-US"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t/>
            </a:r>
            <a:br>
              <a:rPr lang="en-US"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br>
            <a:r>
              <a:rPr lang="ja-JP" altLang="ja-JP" sz="2000" kern="100" dirty="0" smtClean="0">
                <a:effectLst/>
                <a:latin typeface="游明朝" panose="02020400000000000000" pitchFamily="18" charset="-128"/>
                <a:ea typeface="游明朝" panose="02020400000000000000" pitchFamily="18" charset="-128"/>
                <a:cs typeface="Times New Roman" panose="02020603050405020304" pitchFamily="18" charset="0"/>
              </a:rPr>
              <a:t/>
            </a:r>
            <a:br>
              <a:rPr lang="ja-JP" altLang="ja-JP" sz="2000" kern="100" dirty="0" smtClean="0">
                <a:effectLst/>
                <a:latin typeface="游明朝" panose="02020400000000000000" pitchFamily="18" charset="-128"/>
                <a:ea typeface="游明朝" panose="02020400000000000000" pitchFamily="18" charset="-128"/>
                <a:cs typeface="Times New Roman" panose="02020603050405020304" pitchFamily="18" charset="0"/>
              </a:rPr>
            </a:br>
            <a:r>
              <a:rPr lang="ja-JP" altLang="ja-JP" b="1" kern="100" dirty="0">
                <a:latin typeface="游明朝" panose="02020400000000000000" pitchFamily="18" charset="-128"/>
                <a:ea typeface="Yu Gothic UI" panose="020B0500000000000000" pitchFamily="50" charset="-128"/>
                <a:cs typeface="Times New Roman" panose="02020603050405020304" pitchFamily="18" charset="0"/>
              </a:rPr>
              <a:t>「協働・連携」の現状と</a:t>
            </a:r>
            <a:r>
              <a:rPr lang="ja-JP" altLang="ja-JP" b="1" kern="100" dirty="0" smtClean="0">
                <a:latin typeface="游明朝" panose="02020400000000000000" pitchFamily="18" charset="-128"/>
                <a:ea typeface="Yu Gothic UI" panose="020B0500000000000000" pitchFamily="50" charset="-128"/>
                <a:cs typeface="Times New Roman" panose="02020603050405020304" pitchFamily="18" charset="0"/>
              </a:rPr>
              <a:t>これから</a:t>
            </a:r>
            <a:r>
              <a:rPr lang="en-US" altLang="ja-JP" b="1" kern="100" dirty="0" smtClean="0">
                <a:latin typeface="游明朝" panose="02020400000000000000" pitchFamily="18" charset="-128"/>
                <a:ea typeface="Yu Gothic UI" panose="020B0500000000000000" pitchFamily="50" charset="-128"/>
                <a:cs typeface="Times New Roman" panose="02020603050405020304" pitchFamily="18" charset="0"/>
              </a:rPr>
              <a:t/>
            </a:r>
            <a:br>
              <a:rPr lang="en-US" altLang="ja-JP" b="1" kern="100" dirty="0" smtClean="0">
                <a:latin typeface="游明朝" panose="02020400000000000000" pitchFamily="18" charset="-128"/>
                <a:ea typeface="Yu Gothic UI" panose="020B0500000000000000" pitchFamily="50" charset="-128"/>
                <a:cs typeface="Times New Roman" panose="02020603050405020304" pitchFamily="18" charset="0"/>
              </a:rPr>
            </a:br>
            <a:r>
              <a:rPr lang="ja-JP" altLang="ja-JP" sz="4400" b="1" kern="100" dirty="0" smtClean="0">
                <a:latin typeface="游明朝" panose="02020400000000000000" pitchFamily="18" charset="-128"/>
                <a:ea typeface="Yu Gothic UI" panose="020B0500000000000000" pitchFamily="50" charset="-128"/>
                <a:cs typeface="Times New Roman" panose="02020603050405020304" pitchFamily="18" charset="0"/>
              </a:rPr>
              <a:t>～</a:t>
            </a:r>
            <a:r>
              <a:rPr lang="ja-JP" altLang="ja-JP" sz="4400" b="1" kern="100" dirty="0">
                <a:latin typeface="游明朝" panose="02020400000000000000" pitchFamily="18" charset="-128"/>
                <a:ea typeface="Yu Gothic UI" panose="020B0500000000000000" pitchFamily="50" charset="-128"/>
                <a:cs typeface="Times New Roman" panose="02020603050405020304" pitchFamily="18" charset="0"/>
              </a:rPr>
              <a:t>個々の「リーダーシップ」を発揮して考える～</a:t>
            </a:r>
            <a:r>
              <a:rPr lang="ja-JP" altLang="ja-JP" sz="2000" kern="100" dirty="0" smtClean="0">
                <a:effectLst/>
                <a:latin typeface="游明朝" panose="02020400000000000000" pitchFamily="18" charset="-128"/>
                <a:ea typeface="游明朝" panose="02020400000000000000" pitchFamily="18" charset="-128"/>
                <a:cs typeface="Times New Roman" panose="02020603050405020304" pitchFamily="18" charset="0"/>
              </a:rPr>
              <a:t/>
            </a:r>
            <a:br>
              <a:rPr lang="ja-JP" altLang="ja-JP" sz="2000" kern="100" dirty="0" smtClean="0">
                <a:effectLst/>
                <a:latin typeface="游明朝" panose="02020400000000000000" pitchFamily="18" charset="-128"/>
                <a:ea typeface="游明朝" panose="02020400000000000000" pitchFamily="18" charset="-128"/>
                <a:cs typeface="Times New Roman" panose="02020603050405020304" pitchFamily="18" charset="0"/>
              </a:rPr>
            </a:br>
            <a:endParaRPr kumimoji="1" lang="ja-JP" altLang="en-US" dirty="0"/>
          </a:p>
        </p:txBody>
      </p:sp>
      <p:sp>
        <p:nvSpPr>
          <p:cNvPr id="3" name="サブタイトル 2"/>
          <p:cNvSpPr>
            <a:spLocks noGrp="1"/>
          </p:cNvSpPr>
          <p:nvPr>
            <p:ph type="subTitle" idx="1"/>
          </p:nvPr>
        </p:nvSpPr>
        <p:spPr>
          <a:xfrm>
            <a:off x="2344271" y="5123610"/>
            <a:ext cx="9144000" cy="1655762"/>
          </a:xfrm>
        </p:spPr>
        <p:txBody>
          <a:bodyPr/>
          <a:lstStyle/>
          <a:p>
            <a:pPr algn="r"/>
            <a:r>
              <a:rPr kumimoji="1" lang="ja-JP" altLang="en-US" dirty="0" smtClean="0"/>
              <a:t>担当：第</a:t>
            </a:r>
            <a:r>
              <a:rPr kumimoji="1" lang="en-US" altLang="ja-JP" dirty="0" smtClean="0"/>
              <a:t>4</a:t>
            </a:r>
            <a:r>
              <a:rPr kumimoji="1" lang="ja-JP" altLang="en-US" dirty="0" smtClean="0"/>
              <a:t>ブロック</a:t>
            </a:r>
            <a:endParaRPr kumimoji="1" lang="ja-JP" altLang="en-US" dirty="0"/>
          </a:p>
        </p:txBody>
      </p:sp>
    </p:spTree>
    <p:extLst>
      <p:ext uri="{BB962C8B-B14F-4D97-AF65-F5344CB8AC3E}">
        <p14:creationId xmlns:p14="http://schemas.microsoft.com/office/powerpoint/2010/main" val="392023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559293" y="980420"/>
            <a:ext cx="7889631" cy="5770811"/>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取り組むべき課題</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新採用事務職員の現状を周囲に理解して</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もらう</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（２） 目指すべき姿</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へ</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周囲の協力、支援を仰ぎながら円滑かつ効率的に業務ができるようにする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本人が事務職員としての向上心を持つ</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1" lang="en-US" altLang="ja-JP"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３）課題解決策のための方策、連携・協働する相手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管理職の意識改革のために、県教委、市教委から指導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管理職から教職員への意識改革の指導</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事務引き継ぎマニュアルを作成する。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中学校区グループ内で、指導する役割分担を決める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掲示板を活用する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先輩職員へ質問しやすい雰囲気づくり</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取り組み結果（メガネチーム）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6029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606918" y="1647170"/>
            <a:ext cx="7889631" cy="4662815"/>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取り組むべき課題</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超過勤務の</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軽減</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（２） 目指すべき姿へ</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定時に帰宅</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する</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 課題解決策のための方策、連携・協働する</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相手</a:t>
            </a:r>
            <a:endParaRPr kumimoji="1" lang="ja-JP" altLang="en-US" sz="20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こと</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レシートや請求書関係の処理について学校全体で共通理解</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する</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こと</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銀行に行く日を事務職員の予定に合わせる</a:t>
            </a:r>
            <a:r>
              <a:rPr kumimoji="1" lang="en-US" altLang="ja-JP"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教頭、会計担当者</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分野ごとに指導する内容の担当を決める</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取り組み結果（なすチーム）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95151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606918" y="1247120"/>
            <a:ext cx="7889631" cy="5216813"/>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取り組むべき課題</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電話・来客対応に追われ仕事に集中</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できない</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（２） 目指すべき姿へ</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プロ意識をもって、教員を指導する立場になる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積極的に皆が対応できるように</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する</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（３）課題解決策のための方策、連携・協働する相手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対応の研修を行い、学校全体で対応できるような環境をつくる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zh-TW"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a:t>
            </a:r>
            <a:r>
              <a:rPr kumimoji="1" lang="zh-TW"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管理職、職員全体</a:t>
            </a:r>
            <a:r>
              <a:rPr kumimoji="1" lang="zh-TW"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a:t>
            </a:r>
            <a:endParaRPr kumimoji="1" lang="en-US" altLang="zh-TW"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TW"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研修の企画、マニュアル作成の検討</a:t>
            </a:r>
            <a:r>
              <a:rPr kumimoji="1" lang="en-US" altLang="ja-JP"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教頭を中心に事務部で</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マニュアルの作成（共同実施から学校全体だと効果的）</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取り組み結果（パンダチーム）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192980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84311" y="443983"/>
            <a:ext cx="620112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参加者の声（振り返りアンケートから）</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正方形/長方形 2"/>
          <p:cNvSpPr/>
          <p:nvPr/>
        </p:nvSpPr>
        <p:spPr>
          <a:xfrm>
            <a:off x="865182" y="899064"/>
            <a:ext cx="10812467" cy="3477875"/>
          </a:xfrm>
          <a:prstGeom prst="rect">
            <a:avLst/>
          </a:prstGeom>
        </p:spPr>
        <p:txBody>
          <a:bodyPr wrap="square">
            <a:sp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Yu Gothic UI" panose="020B0500000000000000" pitchFamily="50" charset="-128"/>
                <a:ea typeface="Yu Gothic UI" panose="020B0500000000000000" pitchFamily="50" charset="-128"/>
                <a:cs typeface="+mn-cs"/>
              </a:rPr>
              <a:t> </a:t>
            </a:r>
            <a:r>
              <a:rPr kumimoji="1" lang="ja-JP" altLang="en-US" sz="20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グループワーク の目的は達成できたか</a:t>
            </a: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・達成</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できた</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（８）</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・ある</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程度できた</a:t>
            </a: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・各自</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が意見を</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言えた。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・それぞれ</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が意見を持っていたが、うまくまとめることが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・皆さん</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がたくさん意見を出して、それをきっかけに自分も意見を出すことが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・たくさん</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の意見を知り、有意義な時間に</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なった。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・相手</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の意見を十分に引き出せたかは自信が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ない。</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・自分が日頃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何気なしに行っている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ことを人</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の意見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を聞くこと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により、</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見つめなおすこと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・グループ内</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で円滑に話し合いが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・メンバー</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それぞれに役割があるのがよかったし、すぐに決まったので話し合いに</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取り掛かりやすかった。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・皆</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、自然とそれぞれの役割につき、スムーズにグループワークを行うことが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 name="テキスト ボックス 4"/>
          <p:cNvSpPr txBox="1"/>
          <p:nvPr/>
        </p:nvSpPr>
        <p:spPr>
          <a:xfrm>
            <a:off x="865182" y="4648200"/>
            <a:ext cx="9906000" cy="2092881"/>
          </a:xfrm>
          <a:prstGeom prst="rect">
            <a:avLst/>
          </a:prstGeom>
          <a:noFill/>
        </p:spPr>
        <p:txBody>
          <a:bodyPr wrap="square" rtlCol="0">
            <a:sp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グループワークの感想</a:t>
            </a: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課題を一つに絞ることで、いろいろな方の解決方法を聞くことができて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よかった。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時間が短く、話をまとめるのが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難しかった。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内容については自分たちに直接関わりのあるものだったので、</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考えやすかった。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いろんな意見を聞くことができて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よかった。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日々の業務について、改めて考えさせられるいい機会</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だった。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59232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正方形/長方形 2"/>
          <p:cNvSpPr/>
          <p:nvPr/>
        </p:nvSpPr>
        <p:spPr>
          <a:xfrm>
            <a:off x="1046157" y="556164"/>
            <a:ext cx="10298118" cy="5734903"/>
          </a:xfrm>
          <a:prstGeom prst="rect">
            <a:avLst/>
          </a:prstGeom>
        </p:spPr>
        <p:txBody>
          <a:bodyPr wrap="square">
            <a:sp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・日々</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の業務について、改めて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考えさせられるいい</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機会</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だった。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・意見</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の出やすい事例で、自分のことのように課題を見つけ出すことが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・ひとつ</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の課題について話し合い、解決策、目指す姿まで見出すことができて達成感</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があった。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・問題</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をきちんと問題として感じる。そのこと自体が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重要なん</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だ</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と思った。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・時間</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が短い中でもいろんな意見を知ることができ、改めてみんなの力を</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感じた。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・同じ</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問題でも着眼点や認識の違いが面白いし、大事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だと感じた。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皆で</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いろんな問題を話し合っていくことで、また違った考えや視点を知り視野が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広くなると思う。</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一人では解決できないことも、多くの意見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を聞くこと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により、参考に</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なるということを</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見つけることが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・鯖江市</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は連携を大切にしているが、 今回のグループワークを通して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改めて管理</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職</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や他</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職種との連携が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必要だという</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こと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を実感</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した。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・話し合い</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をすること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は大事ですね。</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・事前</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に資料を見てきたので、意見を言うことができたが時間が足りないと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思った。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・新採用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、採用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から</a:t>
            </a:r>
            <a:r>
              <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500" b="0" i="0" u="none" strike="noStrike" kern="1200" cap="none" spc="0" normalizeH="0" baseline="0" noProof="0" dirty="0" err="1" smtClean="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3</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年の事務職員がいる学校は管理職やその他の職員の協力</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、支援</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が大事であること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を市</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教委</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も</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強く</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（管理職に）指導していただけると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よい（</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事務職員がつぶれてしまわないように</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・新採用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、ベテラン関係なく学校全体が常に持っている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問題だ</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と</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感じた。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・グループ</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全員が話せるように進行しようと思ったが偏って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しまった。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・同じ</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内容を読んでも課題とすることがグループによって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違うと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いうことが大変面白い</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と思った。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・あと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少し時間が欲しかったが、短かったことで話</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を進められた</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部分もあった</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・事例</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元に</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グループワークを行ったが</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、どの</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学校にも大なり小なり似た事例</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が存在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し</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、その</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解決策について</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話し合う</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こと</a:t>
            </a:r>
            <a:r>
              <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ができて大変有意義だった</a:t>
            </a: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37514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1691863" y="1647844"/>
            <a:ext cx="885825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4800" dirty="0" smtClean="0">
                <a:solidFill>
                  <a:prstClr val="black"/>
                </a:solidFill>
                <a:latin typeface="メイリオ" panose="020B0604030504040204" pitchFamily="50" charset="-128"/>
                <a:ea typeface="メイリオ" panose="020B0604030504040204" pitchFamily="50" charset="-128"/>
              </a:rPr>
              <a:t>越前市・池田町</a:t>
            </a:r>
            <a:r>
              <a:rPr kumimoji="1" lang="ja-JP" altLang="en-US" sz="48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の取り組み結果</a:t>
            </a:r>
            <a:endParaRPr kumimoji="1" lang="ja-JP" altLang="en-US" sz="4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432100" y="4630755"/>
            <a:ext cx="4676775" cy="1092607"/>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実施日：令和</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12</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月</a:t>
            </a:r>
            <a:r>
              <a:rPr lang="en-US" altLang="ja-JP" dirty="0" smtClean="0">
                <a:solidFill>
                  <a:prstClr val="black"/>
                </a:solidFill>
                <a:latin typeface="游ゴシック" panose="020F0502020204030204"/>
                <a:ea typeface="游ゴシック" panose="020B0400000000000000" pitchFamily="50" charset="-128"/>
              </a:rPr>
              <a:t>2</a:t>
            </a:r>
            <a:r>
              <a:rPr lang="en-US" altLang="ja-JP" dirty="0">
                <a:solidFill>
                  <a:prstClr val="black"/>
                </a:solidFill>
                <a:latin typeface="游ゴシック" panose="020F0502020204030204"/>
                <a:ea typeface="游ゴシック" panose="020B0400000000000000" pitchFamily="50" charset="-128"/>
              </a:rPr>
              <a:t>4</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日（木）</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場　所：越前市文化センター</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：事務部長</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名、事務</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職員</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24</a:t>
            </a:r>
            <a:r>
              <a:rPr lang="ja-JP" altLang="en-US" dirty="0">
                <a:solidFill>
                  <a:prstClr val="black"/>
                </a:solidFill>
                <a:latin typeface="游ゴシック" panose="020F0502020204030204"/>
                <a:ea typeface="游ゴシック" panose="020B0400000000000000" pitchFamily="50" charset="-128"/>
              </a:rPr>
              <a:t>名</a:t>
            </a:r>
            <a:endPar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09473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3" name="図 2"/>
          <p:cNvPicPr>
            <a:picLocks noChangeAspect="1"/>
          </p:cNvPicPr>
          <p:nvPr/>
        </p:nvPicPr>
        <p:blipFill>
          <a:blip r:embed="rId2"/>
          <a:stretch>
            <a:fillRect/>
          </a:stretch>
        </p:blipFill>
        <p:spPr>
          <a:xfrm>
            <a:off x="1896876" y="980420"/>
            <a:ext cx="8251707" cy="5654631"/>
          </a:xfrm>
          <a:prstGeom prst="rect">
            <a:avLst/>
          </a:prstGeom>
          <a:ln>
            <a:solidFill>
              <a:schemeClr val="tx1"/>
            </a:solidFill>
          </a:ln>
        </p:spPr>
      </p:pic>
    </p:spTree>
    <p:extLst>
      <p:ext uri="{BB962C8B-B14F-4D97-AF65-F5344CB8AC3E}">
        <p14:creationId xmlns:p14="http://schemas.microsoft.com/office/powerpoint/2010/main" val="32850433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B</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 name="図 1"/>
          <p:cNvPicPr>
            <a:picLocks noChangeAspect="1"/>
          </p:cNvPicPr>
          <p:nvPr/>
        </p:nvPicPr>
        <p:blipFill>
          <a:blip r:embed="rId2"/>
          <a:stretch>
            <a:fillRect/>
          </a:stretch>
        </p:blipFill>
        <p:spPr>
          <a:xfrm>
            <a:off x="1898681" y="980420"/>
            <a:ext cx="8248098" cy="5652157"/>
          </a:xfrm>
          <a:prstGeom prst="rect">
            <a:avLst/>
          </a:prstGeom>
          <a:ln>
            <a:solidFill>
              <a:schemeClr val="tx1"/>
            </a:solidFill>
          </a:ln>
        </p:spPr>
      </p:pic>
    </p:spTree>
    <p:extLst>
      <p:ext uri="{BB962C8B-B14F-4D97-AF65-F5344CB8AC3E}">
        <p14:creationId xmlns:p14="http://schemas.microsoft.com/office/powerpoint/2010/main" val="2254672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C</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 name="図 1"/>
          <p:cNvPicPr>
            <a:picLocks noChangeAspect="1"/>
          </p:cNvPicPr>
          <p:nvPr/>
        </p:nvPicPr>
        <p:blipFill>
          <a:blip r:embed="rId2"/>
          <a:stretch>
            <a:fillRect/>
          </a:stretch>
        </p:blipFill>
        <p:spPr>
          <a:xfrm>
            <a:off x="1894805" y="980420"/>
            <a:ext cx="8255850" cy="5657470"/>
          </a:xfrm>
          <a:prstGeom prst="rect">
            <a:avLst/>
          </a:prstGeom>
          <a:ln>
            <a:solidFill>
              <a:schemeClr val="tx1"/>
            </a:solidFill>
          </a:ln>
        </p:spPr>
      </p:pic>
    </p:spTree>
    <p:extLst>
      <p:ext uri="{BB962C8B-B14F-4D97-AF65-F5344CB8AC3E}">
        <p14:creationId xmlns:p14="http://schemas.microsoft.com/office/powerpoint/2010/main" val="5699859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D</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 name="図 3"/>
          <p:cNvPicPr>
            <a:picLocks noChangeAspect="1"/>
          </p:cNvPicPr>
          <p:nvPr/>
        </p:nvPicPr>
        <p:blipFill>
          <a:blip r:embed="rId2"/>
          <a:stretch>
            <a:fillRect/>
          </a:stretch>
        </p:blipFill>
        <p:spPr>
          <a:xfrm>
            <a:off x="1898171" y="980420"/>
            <a:ext cx="8249118" cy="5652857"/>
          </a:xfrm>
          <a:prstGeom prst="rect">
            <a:avLst/>
          </a:prstGeom>
          <a:ln>
            <a:solidFill>
              <a:schemeClr val="tx1"/>
            </a:solidFill>
          </a:ln>
        </p:spPr>
      </p:pic>
    </p:spTree>
    <p:extLst>
      <p:ext uri="{BB962C8B-B14F-4D97-AF65-F5344CB8AC3E}">
        <p14:creationId xmlns:p14="http://schemas.microsoft.com/office/powerpoint/2010/main" val="251044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分科会の目的と内容</a:t>
            </a:r>
            <a:endParaRPr kumimoji="1" lang="ja-JP" altLang="en-US" dirty="0"/>
          </a:p>
        </p:txBody>
      </p:sp>
      <p:sp>
        <p:nvSpPr>
          <p:cNvPr id="3" name="縦書きテキスト プレースホルダー 2"/>
          <p:cNvSpPr>
            <a:spLocks noGrp="1"/>
          </p:cNvSpPr>
          <p:nvPr>
            <p:ph type="body" idx="1"/>
          </p:nvPr>
        </p:nvSpPr>
        <p:spPr>
          <a:xfrm>
            <a:off x="2074987" y="2051172"/>
            <a:ext cx="9100037" cy="1641597"/>
          </a:xfrm>
        </p:spPr>
        <p:txBody>
          <a:bodyPr vert="horz" anchor="t">
            <a:normAutofit/>
          </a:bodyPr>
          <a:lstStyle/>
          <a:p>
            <a:pPr marL="0" indent="0">
              <a:lnSpc>
                <a:spcPct val="100000"/>
              </a:lnSpc>
              <a:buNone/>
            </a:pPr>
            <a:r>
              <a:rPr lang="ja-JP" altLang="ja-JP" sz="2800" dirty="0" smtClean="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28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協働・連携について主体的に考え、他者からの新しい考え方を知ることで、事務職員としての幅を広げるとともに、個々のリーダーシップ力を高める</a:t>
            </a:r>
            <a:r>
              <a:rPr lang="ja-JP" altLang="ja-JP" sz="2800" dirty="0" smtClean="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2800" dirty="0" smtClean="0">
              <a:solidFill>
                <a:srgbClr val="FF0000"/>
              </a:solidFill>
              <a:latin typeface="メイリオ" panose="020B0604030504040204" pitchFamily="50" charset="-128"/>
              <a:ea typeface="メイリオ" panose="020B0604030504040204" pitchFamily="50" charset="-128"/>
              <a:cs typeface="Times New Roman" panose="02020603050405020304" pitchFamily="18" charset="0"/>
            </a:endParaRPr>
          </a:p>
          <a:p>
            <a:pPr marL="0" indent="0" algn="just">
              <a:lnSpc>
                <a:spcPts val="2500"/>
              </a:lnSpc>
              <a:spcAft>
                <a:spcPts val="0"/>
              </a:spcAft>
              <a:buNone/>
            </a:pPr>
            <a:endParaRPr lang="en-US" altLang="ja-JP" sz="2800" kern="100" dirty="0" smtClean="0">
              <a:solidFill>
                <a:srgbClr val="FF0000"/>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4" name="コンテンツ プレースホルダー 3"/>
          <p:cNvSpPr>
            <a:spLocks noGrp="1"/>
          </p:cNvSpPr>
          <p:nvPr>
            <p:ph sz="half" idx="2"/>
          </p:nvPr>
        </p:nvSpPr>
        <p:spPr>
          <a:xfrm>
            <a:off x="2074987" y="4152380"/>
            <a:ext cx="6418382" cy="606670"/>
          </a:xfrm>
        </p:spPr>
        <p:txBody>
          <a:bodyPr>
            <a:noAutofit/>
          </a:bodyPr>
          <a:lstStyle/>
          <a:p>
            <a:pPr marL="0" lvl="0" indent="0">
              <a:buNone/>
            </a:pPr>
            <a:r>
              <a:rPr lang="ja-JP" altLang="ja-JP" b="1"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①</a:t>
            </a:r>
            <a:r>
              <a:rPr lang="ja-JP" altLang="ja-JP" b="1" u="sng"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「協働・連携」の現状と</a:t>
            </a:r>
            <a:r>
              <a:rPr lang="ja-JP" altLang="ja-JP" b="1" u="sng"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これから</a:t>
            </a:r>
            <a:endParaRPr lang="en-US" altLang="ja-JP" b="1" u="sng"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endParaRPr>
          </a:p>
          <a:p>
            <a:pPr marL="0" lvl="0" indent="0">
              <a:buNone/>
            </a:pPr>
            <a:r>
              <a:rPr lang="ja-JP" altLang="en-US" b="1"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　　　→報告書に掲載しています</a:t>
            </a:r>
            <a:endParaRPr lang="en-US" altLang="ja-JP" b="1"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コンテンツ プレースホルダー 5"/>
          <p:cNvSpPr>
            <a:spLocks noGrp="1"/>
          </p:cNvSpPr>
          <p:nvPr>
            <p:ph sz="quarter" idx="4"/>
          </p:nvPr>
        </p:nvSpPr>
        <p:spPr>
          <a:xfrm>
            <a:off x="2074986" y="5167801"/>
            <a:ext cx="6418383" cy="492369"/>
          </a:xfrm>
        </p:spPr>
        <p:txBody>
          <a:bodyPr>
            <a:noAutofit/>
          </a:bodyPr>
          <a:lstStyle/>
          <a:p>
            <a:pPr marL="0" lvl="0" indent="0" algn="just">
              <a:lnSpc>
                <a:spcPct val="100000"/>
              </a:lnSpc>
              <a:buNone/>
            </a:pPr>
            <a:r>
              <a:rPr lang="ja-JP" altLang="ja-JP" b="1"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②</a:t>
            </a:r>
            <a:r>
              <a:rPr lang="ja-JP" altLang="ja-JP" b="1" u="sng"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グループワーク</a:t>
            </a:r>
            <a:endParaRPr lang="en-US" altLang="ja-JP" b="1" u="sng"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endParaRPr>
          </a:p>
          <a:p>
            <a:pPr marL="0" lvl="0" indent="0" algn="just">
              <a:lnSpc>
                <a:spcPct val="100000"/>
              </a:lnSpc>
              <a:buNone/>
            </a:pPr>
            <a:r>
              <a:rPr lang="ja-JP" altLang="en-US" b="1"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　　　→次頁以降に掲載しています</a:t>
            </a:r>
            <a:endParaRPr lang="ja-JP" altLang="ja-JP" b="1"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endParaRPr>
          </a:p>
          <a:p>
            <a:endParaRPr kumimoji="1" lang="ja-JP" altLang="en-US" dirty="0">
              <a:solidFill>
                <a:srgbClr val="002060"/>
              </a:solidFill>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975946" y="2061001"/>
            <a:ext cx="156503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目的：</a:t>
            </a:r>
            <a:endParaRPr kumimoji="1" lang="ja-JP" altLang="en-US" sz="2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975946" y="4152380"/>
            <a:ext cx="156503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内容：</a:t>
            </a:r>
            <a:endParaRPr kumimoji="1" lang="ja-JP" altLang="en-US" sz="2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4446" y="4128854"/>
            <a:ext cx="3150578" cy="2110887"/>
          </a:xfrm>
          <a:prstGeom prst="rect">
            <a:avLst/>
          </a:prstGeom>
        </p:spPr>
      </p:pic>
    </p:spTree>
    <p:extLst>
      <p:ext uri="{BB962C8B-B14F-4D97-AF65-F5344CB8AC3E}">
        <p14:creationId xmlns:p14="http://schemas.microsoft.com/office/powerpoint/2010/main" val="195903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E</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 name="図 3"/>
          <p:cNvPicPr>
            <a:picLocks noChangeAspect="1"/>
          </p:cNvPicPr>
          <p:nvPr/>
        </p:nvPicPr>
        <p:blipFill>
          <a:blip r:embed="rId2"/>
          <a:stretch>
            <a:fillRect/>
          </a:stretch>
        </p:blipFill>
        <p:spPr>
          <a:xfrm>
            <a:off x="1898464" y="980420"/>
            <a:ext cx="8248531" cy="5652454"/>
          </a:xfrm>
          <a:prstGeom prst="rect">
            <a:avLst/>
          </a:prstGeom>
          <a:ln>
            <a:solidFill>
              <a:schemeClr val="tx1"/>
            </a:solidFill>
          </a:ln>
        </p:spPr>
      </p:pic>
    </p:spTree>
    <p:extLst>
      <p:ext uri="{BB962C8B-B14F-4D97-AF65-F5344CB8AC3E}">
        <p14:creationId xmlns:p14="http://schemas.microsoft.com/office/powerpoint/2010/main" val="864516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F</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 name="図 3"/>
          <p:cNvPicPr>
            <a:picLocks noChangeAspect="1"/>
          </p:cNvPicPr>
          <p:nvPr/>
        </p:nvPicPr>
        <p:blipFill>
          <a:blip r:embed="rId2"/>
          <a:stretch>
            <a:fillRect/>
          </a:stretch>
        </p:blipFill>
        <p:spPr>
          <a:xfrm>
            <a:off x="1900743" y="980420"/>
            <a:ext cx="8243974" cy="5649331"/>
          </a:xfrm>
          <a:prstGeom prst="rect">
            <a:avLst/>
          </a:prstGeom>
          <a:ln>
            <a:solidFill>
              <a:schemeClr val="tx1"/>
            </a:solidFill>
          </a:ln>
        </p:spPr>
      </p:pic>
    </p:spTree>
    <p:extLst>
      <p:ext uri="{BB962C8B-B14F-4D97-AF65-F5344CB8AC3E}">
        <p14:creationId xmlns:p14="http://schemas.microsoft.com/office/powerpoint/2010/main" val="2848219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84311" y="443983"/>
            <a:ext cx="620112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参加者の声</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正方形/長方形 2"/>
          <p:cNvSpPr/>
          <p:nvPr/>
        </p:nvSpPr>
        <p:spPr>
          <a:xfrm>
            <a:off x="895956" y="971811"/>
            <a:ext cx="9894404" cy="3195747"/>
          </a:xfrm>
          <a:prstGeom prst="rect">
            <a:avLst/>
          </a:prstGeom>
        </p:spPr>
        <p:txBody>
          <a:bodyPr wrap="square">
            <a:spAutoFit/>
          </a:bodyPr>
          <a:lstStyle/>
          <a:p>
            <a:pPr lvl="0">
              <a:lnSpc>
                <a:spcPts val="2200"/>
              </a:lnSpc>
              <a:defRPr/>
            </a:pPr>
            <a:r>
              <a:rPr lang="ja-JP" altLang="en-US" sz="1500" dirty="0">
                <a:solidFill>
                  <a:prstClr val="black"/>
                </a:solidFill>
              </a:rPr>
              <a:t>・チームで話し合うことで、自分一人では</a:t>
            </a:r>
            <a:r>
              <a:rPr lang="ja-JP" altLang="en-US" sz="1500" dirty="0" smtClean="0">
                <a:solidFill>
                  <a:prstClr val="black"/>
                </a:solidFill>
              </a:rPr>
              <a:t>思いつかないアイデアが出た。</a:t>
            </a:r>
            <a:endParaRPr lang="en-US" altLang="ja-JP" sz="1500" dirty="0" smtClean="0">
              <a:solidFill>
                <a:prstClr val="black"/>
              </a:solidFill>
            </a:endParaRPr>
          </a:p>
          <a:p>
            <a:pPr lvl="0">
              <a:lnSpc>
                <a:spcPts val="2200"/>
              </a:lnSpc>
              <a:defRPr/>
            </a:pPr>
            <a:r>
              <a:rPr lang="ja-JP" altLang="en-US" sz="1500" dirty="0" smtClean="0">
                <a:solidFill>
                  <a:prstClr val="black"/>
                </a:solidFill>
              </a:rPr>
              <a:t>・チームによって解決策が異なり、いろいろな視点があると学んだ。</a:t>
            </a:r>
            <a:endParaRPr lang="en-US" altLang="ja-JP" sz="1500" dirty="0" smtClean="0">
              <a:solidFill>
                <a:prstClr val="black"/>
              </a:solidFill>
            </a:endParaRPr>
          </a:p>
          <a:p>
            <a:pPr>
              <a:lnSpc>
                <a:spcPts val="2200"/>
              </a:lnSpc>
              <a:defRPr/>
            </a:pPr>
            <a:r>
              <a:rPr lang="ja-JP" altLang="en-US" sz="1500" dirty="0">
                <a:solidFill>
                  <a:prstClr val="black"/>
                </a:solidFill>
              </a:rPr>
              <a:t>・自分一人では正しいかどうか判断できないことも、チームでは判断できた。</a:t>
            </a:r>
            <a:endParaRPr lang="en-US" altLang="ja-JP" sz="1500" dirty="0">
              <a:solidFill>
                <a:prstClr val="black"/>
              </a:solidFill>
            </a:endParaRPr>
          </a:p>
          <a:p>
            <a:pPr>
              <a:lnSpc>
                <a:spcPts val="2200"/>
              </a:lnSpc>
              <a:defRPr/>
            </a:pPr>
            <a:r>
              <a:rPr lang="ja-JP" altLang="en-US" sz="1500" dirty="0" smtClean="0">
                <a:solidFill>
                  <a:prstClr val="black"/>
                </a:solidFill>
              </a:rPr>
              <a:t>・ひとりひとり考えが異なるが、話し合いを通して考えをすり合わせていくことにより、答えが出ると学んだ。</a:t>
            </a:r>
            <a:endParaRPr lang="en-US" altLang="ja-JP" sz="1500" dirty="0" smtClean="0">
              <a:solidFill>
                <a:prstClr val="black"/>
              </a:solidFill>
            </a:endParaRPr>
          </a:p>
          <a:p>
            <a:pPr>
              <a:lnSpc>
                <a:spcPts val="2200"/>
              </a:lnSpc>
              <a:defRPr/>
            </a:pPr>
            <a:r>
              <a:rPr lang="ja-JP" altLang="en-US" sz="1500" dirty="0" smtClean="0">
                <a:solidFill>
                  <a:prstClr val="black"/>
                </a:solidFill>
              </a:rPr>
              <a:t>・現場でも、この</a:t>
            </a:r>
            <a:r>
              <a:rPr lang="ja-JP" altLang="en-US" sz="1500" dirty="0">
                <a:solidFill>
                  <a:prstClr val="black"/>
                </a:solidFill>
              </a:rPr>
              <a:t>ような話し合いの場を持つことが大事だと感じた</a:t>
            </a:r>
            <a:r>
              <a:rPr lang="ja-JP" altLang="en-US" sz="1500" dirty="0" smtClean="0">
                <a:solidFill>
                  <a:prstClr val="black"/>
                </a:solidFill>
              </a:rPr>
              <a:t>。</a:t>
            </a:r>
            <a:endParaRPr lang="en-US" altLang="ja-JP" sz="1500" dirty="0" smtClean="0">
              <a:solidFill>
                <a:prstClr val="black"/>
              </a:solidFill>
            </a:endParaRPr>
          </a:p>
          <a:p>
            <a:pPr>
              <a:lnSpc>
                <a:spcPts val="2200"/>
              </a:lnSpc>
              <a:defRPr/>
            </a:pPr>
            <a:r>
              <a:rPr lang="ja-JP" altLang="en-US" sz="1500" dirty="0" smtClean="0">
                <a:solidFill>
                  <a:prstClr val="black"/>
                </a:solidFill>
              </a:rPr>
              <a:t>・</a:t>
            </a:r>
            <a:r>
              <a:rPr lang="ja-JP" altLang="en-US" sz="1500" dirty="0">
                <a:solidFill>
                  <a:prstClr val="black"/>
                </a:solidFill>
              </a:rPr>
              <a:t>チームで出した答えが、協働・連携の相手に受け入れられるのか不安。</a:t>
            </a:r>
            <a:endParaRPr lang="en-US" altLang="ja-JP" sz="1500" dirty="0">
              <a:solidFill>
                <a:prstClr val="black"/>
              </a:solidFill>
            </a:endParaRPr>
          </a:p>
          <a:p>
            <a:pPr lvl="0">
              <a:lnSpc>
                <a:spcPts val="2200"/>
              </a:lnSpc>
              <a:defRPr/>
            </a:pPr>
            <a:r>
              <a:rPr lang="ja-JP" altLang="en-US" sz="1500" dirty="0" smtClean="0">
                <a:solidFill>
                  <a:prstClr val="black"/>
                </a:solidFill>
              </a:rPr>
              <a:t>・</a:t>
            </a:r>
            <a:r>
              <a:rPr lang="ja-JP" altLang="en-US" sz="1500" dirty="0">
                <a:solidFill>
                  <a:prstClr val="black"/>
                </a:solidFill>
              </a:rPr>
              <a:t>グループの進行役が話しやすい場を作ってくれたので、積極的に意見が</a:t>
            </a:r>
            <a:r>
              <a:rPr lang="ja-JP" altLang="en-US" sz="1500" dirty="0" smtClean="0">
                <a:solidFill>
                  <a:prstClr val="black"/>
                </a:solidFill>
              </a:rPr>
              <a:t>言えた。</a:t>
            </a:r>
            <a:endParaRPr lang="en-US" altLang="ja-JP" sz="1500" dirty="0">
              <a:solidFill>
                <a:prstClr val="black"/>
              </a:solidFill>
            </a:endParaRPr>
          </a:p>
          <a:p>
            <a:pPr lvl="0">
              <a:lnSpc>
                <a:spcPts val="2200"/>
              </a:lnSpc>
              <a:defRPr/>
            </a:pPr>
            <a:r>
              <a:rPr lang="ja-JP" altLang="en-US" sz="1500" dirty="0" smtClean="0">
                <a:solidFill>
                  <a:prstClr val="black"/>
                </a:solidFill>
              </a:rPr>
              <a:t>・共通した課題に取り組むことで、事務職員同士の一体感を得られた。</a:t>
            </a:r>
            <a:endParaRPr lang="en-US" altLang="ja-JP" sz="1500" dirty="0" smtClean="0">
              <a:solidFill>
                <a:prstClr val="black"/>
              </a:solidFill>
            </a:endParaRPr>
          </a:p>
          <a:p>
            <a:pPr>
              <a:lnSpc>
                <a:spcPts val="2200"/>
              </a:lnSpc>
              <a:defRPr/>
            </a:pPr>
            <a:r>
              <a:rPr lang="ja-JP" altLang="en-US" sz="1500" dirty="0" smtClean="0">
                <a:solidFill>
                  <a:prstClr val="black"/>
                </a:solidFill>
              </a:rPr>
              <a:t>・</a:t>
            </a:r>
            <a:r>
              <a:rPr lang="ja-JP" altLang="en-US" sz="1500" dirty="0">
                <a:solidFill>
                  <a:prstClr val="black"/>
                </a:solidFill>
              </a:rPr>
              <a:t>不安や不満を誰かに話し、伝えることが業務改善にも繋がると感じた</a:t>
            </a:r>
            <a:r>
              <a:rPr lang="ja-JP" altLang="en-US" sz="1500" dirty="0" smtClean="0">
                <a:solidFill>
                  <a:prstClr val="black"/>
                </a:solidFill>
              </a:rPr>
              <a:t>。</a:t>
            </a:r>
            <a:endParaRPr lang="en-US" altLang="ja-JP" sz="1500" dirty="0" smtClean="0">
              <a:solidFill>
                <a:prstClr val="black"/>
              </a:solidFill>
            </a:endParaRPr>
          </a:p>
          <a:p>
            <a:pPr>
              <a:lnSpc>
                <a:spcPts val="2200"/>
              </a:lnSpc>
              <a:defRPr/>
            </a:pPr>
            <a:r>
              <a:rPr lang="ja-JP" altLang="en-US" sz="1500" dirty="0" smtClean="0">
                <a:solidFill>
                  <a:prstClr val="black"/>
                </a:solidFill>
              </a:rPr>
              <a:t>・チームで出した改善策を</a:t>
            </a:r>
            <a:r>
              <a:rPr lang="ja-JP" altLang="en-US" sz="1500" dirty="0">
                <a:solidFill>
                  <a:prstClr val="black"/>
                </a:solidFill>
              </a:rPr>
              <a:t>少しずつでも実行していくことが大事だと感じた</a:t>
            </a:r>
            <a:r>
              <a:rPr lang="ja-JP" altLang="en-US" sz="1500" dirty="0" smtClean="0">
                <a:solidFill>
                  <a:prstClr val="black"/>
                </a:solidFill>
              </a:rPr>
              <a:t>。</a:t>
            </a:r>
            <a:endParaRPr lang="en-US" altLang="ja-JP" sz="1500" dirty="0" smtClean="0">
              <a:solidFill>
                <a:prstClr val="black"/>
              </a:solidFill>
            </a:endParaRPr>
          </a:p>
          <a:p>
            <a:pPr>
              <a:lnSpc>
                <a:spcPts val="2200"/>
              </a:lnSpc>
              <a:defRPr/>
            </a:pPr>
            <a:endParaRPr lang="en-US" altLang="ja-JP" sz="1500" dirty="0">
              <a:solidFill>
                <a:prstClr val="black"/>
              </a:solidFill>
            </a:endParaRPr>
          </a:p>
        </p:txBody>
      </p:sp>
      <p:sp>
        <p:nvSpPr>
          <p:cNvPr id="4" name="テキスト ボックス 3"/>
          <p:cNvSpPr txBox="1"/>
          <p:nvPr/>
        </p:nvSpPr>
        <p:spPr>
          <a:xfrm>
            <a:off x="384311" y="4376221"/>
            <a:ext cx="96389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分科会の目的達成度（振り返りシートから）</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895956" y="4837886"/>
            <a:ext cx="10391169"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１．協働・連携について主体的に考える</a:t>
            </a:r>
            <a:endParaRPr kumimoji="1" lang="en-US" altLang="ja-JP"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個人用ワークシートで自分の意見を整理したことにより、積極的に話し合いに参加することができた。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２．合意形成力を高める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一人では思いつかなかったアイデアを話し合いを通して見つけ、より深く実現可能な結論を導き出すことができた。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３．リーダーシップ力を高める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積極的にグループ内の役割を担い、より活発な意見交換が出来た。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18699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テキスト ボックス 3"/>
          <p:cNvSpPr txBox="1"/>
          <p:nvPr/>
        </p:nvSpPr>
        <p:spPr>
          <a:xfrm>
            <a:off x="2143125" y="1457325"/>
            <a:ext cx="885825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南条</a:t>
            </a:r>
            <a:r>
              <a:rPr kumimoji="1" lang="ja-JP" altLang="en-US" sz="60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郡の取り組み結果</a:t>
            </a:r>
            <a:endParaRPr kumimoji="1" lang="ja-JP" altLang="en-US" sz="6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p:cNvSpPr txBox="1"/>
          <p:nvPr/>
        </p:nvSpPr>
        <p:spPr>
          <a:xfrm>
            <a:off x="7376014" y="4843829"/>
            <a:ext cx="4676775" cy="1092607"/>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実施日：令和</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1</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２月１</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６</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日（水）</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場　所：南条文化センター　研修室</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参加者：事務職員７名</a:t>
            </a:r>
            <a:endPar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35951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054469" y="980420"/>
            <a:ext cx="7889631" cy="5663089"/>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課題</a:t>
            </a:r>
            <a:endPar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・町会計の財務処理の基礎</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游ゴシック Light" panose="020F0302020204030204"/>
                <a:ea typeface="ＭＳ Ｐゴシック" panose="020B0600070205080204" pitchFamily="50" charset="-128"/>
                <a:cs typeface="+mn-cs"/>
              </a:rPr>
              <a:t>（２） 目指すべき姿</a:t>
            </a: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へ</a:t>
            </a:r>
            <a:endParaRPr kumimoji="1" lang="en-US" altLang="ja-JP"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　　　</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・教頭と事務職員の財務処理の基礎知識の習得</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　　　</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・学校職員間における財務ルールの周知</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（３）課題解決策のための方策、連携・協働する相手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・財務ルールを守る</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・物品購入などの注意事項を定め、教頭から職員会議等で教職員へ周知</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・新採用配置校では指導事務職員から教頭への財務に関する提言</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･共同実施の内容を、市費会計の基礎の内容に変え、基礎研修を行う。（初</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任者がいる場合は初任者向けの）</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テキスト ボックス 2"/>
          <p:cNvSpPr txBox="1"/>
          <p:nvPr/>
        </p:nvSpPr>
        <p:spPr>
          <a:xfrm>
            <a:off x="659421" y="457200"/>
            <a:ext cx="594360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取り組み結果（小学校グループ）</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474850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203938" y="980420"/>
            <a:ext cx="7889631" cy="5524589"/>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課題</a:t>
            </a:r>
            <a:endPar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・財務業務の負担軽減と適切な財務処理</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游ゴシック Light" panose="020F0302020204030204"/>
                <a:ea typeface="ＭＳ Ｐゴシック" panose="020B0600070205080204" pitchFamily="50" charset="-128"/>
                <a:cs typeface="+mn-cs"/>
              </a:rPr>
              <a:t>（２） 目指すべき姿</a:t>
            </a: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へ</a:t>
            </a:r>
            <a:endParaRPr kumimoji="1" lang="en-US" altLang="ja-JP"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游ゴシック Light" panose="020F0302020204030204"/>
                <a:ea typeface="ＭＳ Ｐゴシック" panose="020B0600070205080204" pitchFamily="50" charset="-128"/>
                <a:cs typeface="+mn-cs"/>
              </a:rPr>
              <a:t> </a:t>
            </a:r>
            <a:r>
              <a:rPr kumimoji="1" lang="en-US" altLang="ja-JP"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      </a:t>
            </a: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学校全体での財務への共通理解の徹底</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（３）課題解決策のための方策、連携・協働する相手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・教頭会での財務研修、財務への共通理解</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・職員会議等で財務規則について周知・共通理解</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・新採用に対する指導事務職員の指導・研修の充実</a:t>
            </a: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･初任者向けの研修を行う（経験者は事務処理の再確認を兼ねる、教え合う</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体制づくり）</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800" b="0" i="0" u="none" strike="noStrike" kern="1200" cap="none" spc="0" normalizeH="0" baseline="0" noProof="0" dirty="0" smtClean="0">
                <a:ln>
                  <a:noFill/>
                </a:ln>
                <a:solidFill>
                  <a:prstClr val="black"/>
                </a:solidFill>
                <a:effectLst/>
                <a:uLnTx/>
                <a:uFillTx/>
                <a:latin typeface="ＭＳ 明朝" panose="02020609040205080304" pitchFamily="17" charset="-128"/>
                <a:ea typeface="ＭＳ 明朝" panose="02020609040205080304" pitchFamily="17" charset="-128"/>
                <a:cs typeface="+mn-cs"/>
              </a:rPr>
              <a:t>・共通の財務マニュアルの作成</a:t>
            </a:r>
            <a:endParaRPr kumimoji="1" lang="ja-JP" altLang="en-US" sz="1800" b="0" i="0" u="none" strike="noStrike" kern="120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cs typeface="+mn-cs"/>
            </a:endParaRPr>
          </a:p>
        </p:txBody>
      </p:sp>
      <p:sp>
        <p:nvSpPr>
          <p:cNvPr id="3" name="テキスト ボックス 2"/>
          <p:cNvSpPr txBox="1"/>
          <p:nvPr/>
        </p:nvSpPr>
        <p:spPr>
          <a:xfrm>
            <a:off x="659421" y="457200"/>
            <a:ext cx="594360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取り組み結果（中学校グループ）</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33746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84311" y="443983"/>
            <a:ext cx="620112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参加者の声</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正方形/長方形 2"/>
          <p:cNvSpPr/>
          <p:nvPr/>
        </p:nvSpPr>
        <p:spPr>
          <a:xfrm>
            <a:off x="895956" y="1185604"/>
            <a:ext cx="9894404" cy="2349361"/>
          </a:xfrm>
          <a:prstGeom prst="rect">
            <a:avLst/>
          </a:prstGeom>
        </p:spPr>
        <p:txBody>
          <a:bodyPr wrap="square">
            <a:sp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・課題をあげることはできたが、どう改善するかにつなげるのが難しかった。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・自分の意見をうまく表現することが難しかった。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・グルーブ内の意見をまとめる（言葉・文字）にすることが難しかった。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・時間配分が難しい。</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・自分では思いつかなかった課題や、それに対しての解決策を知ることができてよかった。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・別の事例でも考えてみたいと思った。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・事例のような新採用事務職員も少なからずいると思う。そういう事務職員に気づき、力になれるようになりたいと思った。</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 name="テキスト ボックス 3"/>
          <p:cNvSpPr txBox="1"/>
          <p:nvPr/>
        </p:nvSpPr>
        <p:spPr>
          <a:xfrm>
            <a:off x="384311" y="4059697"/>
            <a:ext cx="96389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分科会の目的達成度（振り返りシートから）</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895956" y="4673078"/>
            <a:ext cx="10391169" cy="20159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１．協働・連携について主体的に考える</a:t>
            </a:r>
            <a:endParaRPr kumimoji="1" lang="en-US" altLang="ja-JP"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自発的に課題を考え、それについての解決策を考えることができた。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２．合意形成力を高める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おおかた、たくさんの意見からひとつの形にすることができたと感じている一方で、うまく表現したりまとめることに難しさを感じるところもあった。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３．リーダーシップ力を高める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一人一人が自発的にグループ内の役割を担い、グループワークの円滑な進行に努めることができた。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191946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2143125" y="1457325"/>
            <a:ext cx="885825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丹生郡の取り組み結果</a:t>
            </a:r>
            <a:endParaRPr kumimoji="1" lang="ja-JP" altLang="en-US" sz="6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419975" y="4333875"/>
            <a:ext cx="4676775" cy="1407693"/>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実施日：令和</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10</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月</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7</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日（水）</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場　所：越前町生涯学習センター</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：事務部長</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名、事務職員</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12</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a:t>
            </a:r>
            <a:endPar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講　評：越前町教育委員会指導</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主事</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481171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N</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0300" y="1270000"/>
            <a:ext cx="7404100" cy="4864100"/>
          </a:xfrm>
          <a:prstGeom prst="rect">
            <a:avLst/>
          </a:prstGeom>
          <a:solidFill>
            <a:schemeClr val="bg1"/>
          </a:solidFill>
          <a:ln w="9525">
            <a:solidFill>
              <a:schemeClr val="tx1"/>
            </a:solidFill>
            <a:miter lim="800000"/>
            <a:headEnd/>
            <a:tailEnd/>
          </a:ln>
        </p:spPr>
      </p:pic>
    </p:spTree>
    <p:extLst>
      <p:ext uri="{BB962C8B-B14F-4D97-AF65-F5344CB8AC3E}">
        <p14:creationId xmlns:p14="http://schemas.microsoft.com/office/powerpoint/2010/main" val="1590807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Y</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7600" y="1282700"/>
            <a:ext cx="7404100" cy="4864100"/>
          </a:xfrm>
          <a:prstGeom prst="rect">
            <a:avLst/>
          </a:prstGeom>
          <a:solidFill>
            <a:schemeClr val="bg1"/>
          </a:solidFill>
          <a:ln w="9525">
            <a:solidFill>
              <a:schemeClr val="tx1"/>
            </a:solidFill>
            <a:miter lim="800000"/>
            <a:headEnd/>
            <a:tailEnd/>
          </a:ln>
        </p:spPr>
      </p:pic>
    </p:spTree>
    <p:extLst>
      <p:ext uri="{BB962C8B-B14F-4D97-AF65-F5344CB8AC3E}">
        <p14:creationId xmlns:p14="http://schemas.microsoft.com/office/powerpoint/2010/main" val="2185012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4405658"/>
          </a:xfrm>
        </p:spPr>
        <p:txBody>
          <a:bodyPr anchor="t"/>
          <a:lstStyle/>
          <a:p>
            <a:pPr>
              <a:lnSpc>
                <a:spcPct val="150000"/>
              </a:lnSpc>
            </a:pPr>
            <a:r>
              <a:rPr kumimoji="1" lang="ja-JP" altLang="en-US" dirty="0" smtClean="0">
                <a:solidFill>
                  <a:srgbClr val="002060"/>
                </a:solidFill>
                <a:latin typeface="メイリオ" panose="020B0604030504040204" pitchFamily="50" charset="-128"/>
                <a:ea typeface="メイリオ" panose="020B0604030504040204" pitchFamily="50" charset="-128"/>
              </a:rPr>
              <a:t>②グループワーク</a:t>
            </a:r>
            <a:r>
              <a:rPr kumimoji="1" lang="en-US" altLang="ja-JP" dirty="0" smtClean="0">
                <a:solidFill>
                  <a:srgbClr val="002060"/>
                </a:solidFill>
                <a:latin typeface="メイリオ" panose="020B0604030504040204" pitchFamily="50" charset="-128"/>
                <a:ea typeface="メイリオ" panose="020B0604030504040204" pitchFamily="50" charset="-128"/>
              </a:rPr>
              <a:t/>
            </a:r>
            <a:br>
              <a:rPr kumimoji="1" lang="en-US" altLang="ja-JP" dirty="0" smtClean="0">
                <a:solidFill>
                  <a:srgbClr val="002060"/>
                </a:solidFill>
                <a:latin typeface="メイリオ" panose="020B0604030504040204" pitchFamily="50" charset="-128"/>
                <a:ea typeface="メイリオ" panose="020B0604030504040204" pitchFamily="50" charset="-128"/>
              </a:rPr>
            </a:br>
            <a:r>
              <a:rPr lang="ja-JP" altLang="en-US" sz="2400" u="sng" dirty="0">
                <a:latin typeface="メイリオ" panose="020B0604030504040204" pitchFamily="50" charset="-128"/>
                <a:ea typeface="メイリオ" panose="020B0604030504040204" pitchFamily="50" charset="-128"/>
              </a:rPr>
              <a:t>目的：協働・連携について主体的に考える、合意形成力を高める</a:t>
            </a:r>
            <a:r>
              <a:rPr lang="ja-JP" altLang="en-US" sz="2400" u="sng" dirty="0" smtClean="0">
                <a:latin typeface="メイリオ" panose="020B0604030504040204" pitchFamily="50" charset="-128"/>
                <a:ea typeface="メイリオ" panose="020B0604030504040204" pitchFamily="50" charset="-128"/>
              </a:rPr>
              <a:t>、</a:t>
            </a:r>
            <a:r>
              <a:rPr lang="en-US" altLang="ja-JP" sz="2400" u="sng" dirty="0" smtClean="0">
                <a:latin typeface="メイリオ" panose="020B0604030504040204" pitchFamily="50" charset="-128"/>
                <a:ea typeface="メイリオ" panose="020B0604030504040204" pitchFamily="50" charset="-128"/>
              </a:rPr>
              <a:t/>
            </a:r>
            <a:br>
              <a:rPr lang="en-US" altLang="ja-JP" sz="2400" u="sng"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en-US" sz="2400" u="sng" dirty="0" smtClean="0">
                <a:latin typeface="メイリオ" panose="020B0604030504040204" pitchFamily="50" charset="-128"/>
                <a:ea typeface="メイリオ" panose="020B0604030504040204" pitchFamily="50" charset="-128"/>
              </a:rPr>
              <a:t>リーダーシップ力</a:t>
            </a:r>
            <a:r>
              <a:rPr lang="ja-JP" altLang="en-US" sz="2400" u="sng" dirty="0">
                <a:latin typeface="メイリオ" panose="020B0604030504040204" pitchFamily="50" charset="-128"/>
                <a:ea typeface="メイリオ" panose="020B0604030504040204" pitchFamily="50" charset="-128"/>
              </a:rPr>
              <a:t>を</a:t>
            </a:r>
            <a:r>
              <a:rPr lang="ja-JP" altLang="en-US" sz="2400" u="sng" dirty="0" smtClean="0">
                <a:latin typeface="メイリオ" panose="020B0604030504040204" pitchFamily="50" charset="-128"/>
                <a:ea typeface="メイリオ" panose="020B0604030504040204" pitchFamily="50" charset="-128"/>
              </a:rPr>
              <a:t>高める</a:t>
            </a:r>
            <a:r>
              <a:rPr lang="en-US" altLang="ja-JP" sz="2400" u="sng" dirty="0" smtClean="0">
                <a:solidFill>
                  <a:schemeClr val="tx1">
                    <a:lumMod val="65000"/>
                    <a:lumOff val="35000"/>
                  </a:schemeClr>
                </a:solidFill>
                <a:latin typeface="メイリオ" panose="020B0604030504040204" pitchFamily="50" charset="-128"/>
                <a:ea typeface="メイリオ" panose="020B0604030504040204" pitchFamily="50" charset="-128"/>
              </a:rPr>
              <a:t/>
            </a:r>
            <a:br>
              <a:rPr lang="en-US" altLang="ja-JP" sz="2400" u="sng" dirty="0" smtClean="0">
                <a:solidFill>
                  <a:schemeClr val="tx1">
                    <a:lumMod val="65000"/>
                    <a:lumOff val="35000"/>
                  </a:schemeClr>
                </a:solidFill>
                <a:latin typeface="メイリオ" panose="020B0604030504040204" pitchFamily="50" charset="-128"/>
                <a:ea typeface="メイリオ" panose="020B0604030504040204" pitchFamily="50" charset="-128"/>
              </a:rPr>
            </a:br>
            <a:endParaRPr kumimoji="1"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798982" y="2763078"/>
            <a:ext cx="9899515" cy="2308324"/>
          </a:xfrm>
          <a:prstGeom prst="rect">
            <a:avLst/>
          </a:prstGeom>
          <a:noFill/>
          <a:ln>
            <a:noFill/>
          </a:ln>
        </p:spPr>
        <p:txBody>
          <a:bodyPr wrap="square" rtlCol="0">
            <a:spAutoFit/>
          </a:bodyPr>
          <a:lstStyle/>
          <a:p>
            <a:r>
              <a:rPr lang="ja-JP" altLang="en-US" sz="2400" dirty="0" smtClean="0">
                <a:solidFill>
                  <a:schemeClr val="tx1">
                    <a:lumMod val="65000"/>
                    <a:lumOff val="35000"/>
                  </a:schemeClr>
                </a:solidFill>
                <a:latin typeface="メイリオ" panose="020B0604030504040204" pitchFamily="50" charset="-128"/>
                <a:ea typeface="メイリオ" panose="020B0604030504040204" pitchFamily="50" charset="-128"/>
              </a:rPr>
              <a:t>・学校</a:t>
            </a:r>
            <a:r>
              <a:rPr lang="ja-JP" altLang="en-US" sz="2400" dirty="0">
                <a:solidFill>
                  <a:schemeClr val="tx1">
                    <a:lumMod val="65000"/>
                    <a:lumOff val="35000"/>
                  </a:schemeClr>
                </a:solidFill>
                <a:latin typeface="メイリオ" panose="020B0604030504040204" pitchFamily="50" charset="-128"/>
                <a:ea typeface="メイリオ" panose="020B0604030504040204" pitchFamily="50" charset="-128"/>
              </a:rPr>
              <a:t>に関する課題をチームで話し合い、解決へと導く中で、一人では考えつかなかったことを知る機会とする</a:t>
            </a:r>
            <a:r>
              <a:rPr lang="ja-JP" altLang="en-US" sz="24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24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endParaRPr lang="en-US" altLang="ja-JP" sz="24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2400" dirty="0" smtClean="0">
                <a:solidFill>
                  <a:schemeClr val="tx1">
                    <a:lumMod val="65000"/>
                    <a:lumOff val="35000"/>
                  </a:schemeClr>
                </a:solidFill>
                <a:latin typeface="メイリオ" panose="020B0604030504040204" pitchFamily="50" charset="-128"/>
                <a:ea typeface="メイリオ" panose="020B0604030504040204" pitchFamily="50" charset="-128"/>
              </a:rPr>
              <a:t>・目標</a:t>
            </a:r>
            <a:r>
              <a:rPr lang="ja-JP" altLang="en-US" sz="2400" dirty="0">
                <a:solidFill>
                  <a:schemeClr val="tx1">
                    <a:lumMod val="65000"/>
                    <a:lumOff val="35000"/>
                  </a:schemeClr>
                </a:solidFill>
                <a:latin typeface="メイリオ" panose="020B0604030504040204" pitchFamily="50" charset="-128"/>
                <a:ea typeface="メイリオ" panose="020B0604030504040204" pitchFamily="50" charset="-128"/>
              </a:rPr>
              <a:t>達成にあたり、チーム全員が主体性を持ち、合意を図りながら納得して進めていくことが重要であると気づかせることで、個々のリーダーシップ力を向上させる。</a:t>
            </a:r>
            <a:endParaRPr kumimoji="1" lang="ja-JP" altLang="en-US" sz="2400" dirty="0"/>
          </a:p>
        </p:txBody>
      </p:sp>
      <p:sp>
        <p:nvSpPr>
          <p:cNvPr id="7" name="屈折矢印 6"/>
          <p:cNvSpPr/>
          <p:nvPr/>
        </p:nvSpPr>
        <p:spPr>
          <a:xfrm rot="5400000">
            <a:off x="949255" y="2221467"/>
            <a:ext cx="1013793" cy="54651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屈折矢印 7"/>
          <p:cNvSpPr/>
          <p:nvPr/>
        </p:nvSpPr>
        <p:spPr>
          <a:xfrm rot="5400000">
            <a:off x="3725585" y="5179911"/>
            <a:ext cx="695739" cy="54651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638402" y="5385537"/>
            <a:ext cx="7113104" cy="830997"/>
          </a:xfrm>
          <a:prstGeom prst="rect">
            <a:avLst/>
          </a:prstGeom>
          <a:noFill/>
          <a:ln>
            <a:noFill/>
          </a:ln>
        </p:spPr>
        <p:txBody>
          <a:bodyPr wrap="square" rtlCol="0">
            <a:spAutoFit/>
          </a:bodyPr>
          <a:lstStyle/>
          <a:p>
            <a:r>
              <a:rPr lang="ja-JP" altLang="en-US" sz="2400" dirty="0" smtClean="0">
                <a:solidFill>
                  <a:schemeClr val="tx1">
                    <a:lumMod val="65000"/>
                    <a:lumOff val="35000"/>
                  </a:schemeClr>
                </a:solidFill>
                <a:latin typeface="メイリオ" panose="020B0604030504040204" pitchFamily="50" charset="-128"/>
                <a:ea typeface="メイリオ" panose="020B0604030504040204" pitchFamily="50" charset="-128"/>
              </a:rPr>
              <a:t>各支部（鯖江市・越前市・南条郡・丹生郡）で</a:t>
            </a:r>
            <a:endParaRPr lang="en-US" altLang="ja-JP" sz="24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2400" dirty="0" smtClean="0">
                <a:solidFill>
                  <a:schemeClr val="tx1">
                    <a:lumMod val="65000"/>
                    <a:lumOff val="35000"/>
                  </a:schemeClr>
                </a:solidFill>
                <a:latin typeface="メイリオ" panose="020B0604030504040204" pitchFamily="50" charset="-128"/>
                <a:ea typeface="メイリオ" panose="020B0604030504040204" pitchFamily="50" charset="-128"/>
              </a:rPr>
              <a:t>グループワークを実施</a:t>
            </a:r>
            <a:endParaRPr kumimoji="1" lang="ja-JP" altLang="en-US" sz="2400" dirty="0"/>
          </a:p>
        </p:txBody>
      </p:sp>
    </p:spTree>
    <p:extLst>
      <p:ext uri="{BB962C8B-B14F-4D97-AF65-F5344CB8AC3E}">
        <p14:creationId xmlns:p14="http://schemas.microsoft.com/office/powerpoint/2010/main" val="836037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a:t>
            </a:r>
            <a:r>
              <a:rPr kumimoji="1" lang="en-US" altLang="ja-JP"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U</a:t>
            </a: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7600" y="1270000"/>
            <a:ext cx="7416800" cy="4876800"/>
          </a:xfrm>
          <a:prstGeom prst="rect">
            <a:avLst/>
          </a:prstGeom>
          <a:solidFill>
            <a:schemeClr val="bg1"/>
          </a:solidFill>
          <a:ln w="9525">
            <a:solidFill>
              <a:schemeClr val="tx1"/>
            </a:solidFill>
            <a:miter lim="800000"/>
            <a:headEnd/>
            <a:tailEnd/>
          </a:ln>
        </p:spPr>
      </p:pic>
    </p:spTree>
    <p:extLst>
      <p:ext uri="{BB962C8B-B14F-4D97-AF65-F5344CB8AC3E}">
        <p14:creationId xmlns:p14="http://schemas.microsoft.com/office/powerpoint/2010/main" val="1477314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84311" y="443983"/>
            <a:ext cx="620112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参加者の声</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正方形/長方形 2"/>
          <p:cNvSpPr/>
          <p:nvPr/>
        </p:nvSpPr>
        <p:spPr>
          <a:xfrm>
            <a:off x="865183" y="899064"/>
            <a:ext cx="9894404" cy="3195747"/>
          </a:xfrm>
          <a:prstGeom prst="rect">
            <a:avLst/>
          </a:prstGeom>
        </p:spPr>
        <p:txBody>
          <a:bodyPr wrap="square">
            <a:sp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・同じ内容を読んでも課題とすることがグループによって違う ということが大変面白いと思った。</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・自分の意見を述べるだけでなく、相手が納得できるように自分の中で意見をまとめる大事さを学んだ。</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・短い時間の中で意見を出し合い、一つの結論としてまとめることの難しさを知った。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・協働・連携をするにもエネルギーがいるが、大切なことであると改めて感じることができた。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・自分の考えている面とは違った面からの意見も聞くことができた。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・一人で考えているよりも、より深いところまで考察できて良かった。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・どうしたらもっと効果的な仕事をすることができるのかについて考えを深められた。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・いろいろな考え方に触れ、新たな考えをもつことができた。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・どんな風に他職種と連携できるか自分なりに考えられた。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・同じ部分を課題としていても、そんな解決方法や視点があったのかと気づかされることが多くあった。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2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・もっと皆さんの意見を引き出すべきだった。</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 name="テキスト ボックス 3"/>
          <p:cNvSpPr txBox="1"/>
          <p:nvPr/>
        </p:nvSpPr>
        <p:spPr>
          <a:xfrm>
            <a:off x="384311" y="4376221"/>
            <a:ext cx="96389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分科会の目的達成度（振り返りシートから）</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895956" y="4837886"/>
            <a:ext cx="10391169"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１．協働・連携について主体的に考える</a:t>
            </a:r>
            <a:endParaRPr kumimoji="1" lang="en-US" altLang="ja-JP"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各自が主体的に考えることができた。グループワークで積極的に発言し、他者の意見を尊重して参加することができた。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２．合意形成力を高める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チームの意見に納得し、一人で考えたものよりも有意義な結論を導き出すことができたと全員が答えた。</a:t>
            </a: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1" u="sng" strike="noStrike" kern="1200" cap="none" spc="0" normalizeH="0" baseline="0" noProof="0" dirty="0" smtClean="0">
                <a:ln>
                  <a:noFill/>
                </a:ln>
                <a:solidFill>
                  <a:srgbClr val="FF0000"/>
                </a:solidFill>
                <a:effectLst/>
                <a:uLnTx/>
                <a:uFillTx/>
                <a:latin typeface="游ゴシック" panose="020F0502020204030204"/>
                <a:ea typeface="游ゴシック" panose="020B0400000000000000" pitchFamily="50" charset="-128"/>
                <a:cs typeface="+mn-cs"/>
              </a:rPr>
              <a:t>３．リーダーシップ力を高める</a:t>
            </a:r>
            <a:endParaRPr kumimoji="1" lang="en-US" altLang="ja-JP"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自分や他者の振る舞いを振り返り今後の反省とした。また、グループワーク内で積極的に役割を担うことができた。</a:t>
            </a:r>
            <a:endParaRPr kumimoji="1" lang="ja-JP" altLang="en-US" sz="15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9814838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3600000" scaled="0"/>
        </a:gradFill>
        <a:effectLst/>
      </p:bgPr>
    </p:bg>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8378" y="172385"/>
            <a:ext cx="1651934" cy="1238951"/>
          </a:xfrm>
          <a:prstGeom prst="rect">
            <a:avLst/>
          </a:prstGeom>
        </p:spPr>
      </p:pic>
      <p:sp>
        <p:nvSpPr>
          <p:cNvPr id="8" name="テキスト ボックス 7"/>
          <p:cNvSpPr txBox="1"/>
          <p:nvPr/>
        </p:nvSpPr>
        <p:spPr>
          <a:xfrm>
            <a:off x="384311" y="282554"/>
            <a:ext cx="1111857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講評</a:t>
            </a:r>
            <a:r>
              <a:rPr kumimoji="1" lang="ja-JP" altLang="en-US" sz="24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（越前町教育委員会　指導主事の言葉より抜粋）</a:t>
            </a:r>
            <a:endPar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 name="テキスト ボックス 1"/>
          <p:cNvSpPr txBox="1"/>
          <p:nvPr/>
        </p:nvSpPr>
        <p:spPr>
          <a:xfrm>
            <a:off x="764930" y="1194374"/>
            <a:ext cx="10357338" cy="56323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研修を終えて</a:t>
            </a:r>
            <a:r>
              <a:rPr kumimoji="1" lang="en-US" altLang="ja-JP"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課題</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を考え具体的に分析して目の前の解決を考える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だけでなく、</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その</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先の目指す</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ものまで</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考えるという、教員</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の研修でも取り入れたいすごい手法だなと思いながら、見せていただいていました</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。いろんな</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人の意見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を聴くとか</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知るということはやはりすごく</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大事だと</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思いました。</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今取り入れられなくても</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、聞いた</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ことあるな</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という引き出しをたくさん作って</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おくことで別の時に使えたりとか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、活用出来たりできるので、</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それ</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がこの</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研修のいいところかなと思います</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t>
            </a:r>
            <a:endParaRPr kumimoji="1" lang="en-US" altLang="ja-JP"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職種の違い</a:t>
            </a:r>
            <a:r>
              <a:rPr kumimoji="1" lang="en-US" altLang="ja-JP"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言い換える</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とお互いに専門職という</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ことです。では、</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この専門</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職同士が、一体何をする</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ことが連携なんだろう？つながるってなんなんだろう</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？とずっと</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考えて</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いましたが、お互い</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の専門性を活かして一つの大きな課題を解決して</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いくということかなと思います。協働とは、お互い</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ことを知って、</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何か目的のために協力していく</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ことであるので、相手</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を知る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というこ</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とはすごく大事だなと</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思いました。</a:t>
            </a:r>
            <a:endPar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一人職だから</a:t>
            </a:r>
            <a:r>
              <a:rPr kumimoji="1" lang="en-US" altLang="ja-JP"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事務職も</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たくさんいる、先生もたくさん</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いるという</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ところなら、いろんな意見が交換できるんだろうと</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思うのですが、</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事務</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職さんは一人なので、</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そこがすごく大変だ</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なと思った</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ときに</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、事務職の机が教頭</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先生とか教務の先生と並んでるっていうところもあれば、そうでないところもありますよね</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。近くに相談できる人</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いらっしゃること</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はものすごく大きいん</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だなと思ったら</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、ぜひ事務職さん</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からこう</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いう事情で座席こうなりません</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かという</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のもひとつの手なの</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かなと思いました</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。それはあくまでも事務</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職という</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専門家としての意見と</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して提案</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していただけるといいの</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かなと思いました。</a:t>
            </a:r>
            <a:endParaRPr kumimoji="1" lang="en-US" altLang="ja-JP"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困ったときは</a:t>
            </a:r>
            <a:r>
              <a:rPr kumimoji="1" lang="en-US" altLang="ja-JP" sz="20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が受け持っている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こどもや保護者</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さん</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には必ず、困った</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ことはその日のうちに</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言ってほしい、連絡してくださいとお伝えしています。それ</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は、教員も事務職さんも同じかなと思っています</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。困ること</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は</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ぜひその</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日のうちに、教頭先生なりにお伝えしていただく、解決しなくてもいいので、何か</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しらアプローチ</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していただけると良いのかなと思いました</a:t>
            </a:r>
            <a:r>
              <a:rPr kumimoji="1" lang="ja-JP" altLang="en-US" sz="14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a:t>
            </a:r>
            <a:endPar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61377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139147" y="298175"/>
            <a:ext cx="3538332" cy="584775"/>
          </a:xfrm>
          <a:prstGeom prst="rect">
            <a:avLst/>
          </a:prstGeom>
          <a:noFill/>
        </p:spPr>
        <p:txBody>
          <a:bodyPr wrap="square" rtlCol="0" anchor="ctr">
            <a:spAutoFit/>
          </a:bodyPr>
          <a:lstStyle/>
          <a:p>
            <a:pPr algn="ctr"/>
            <a:r>
              <a:rPr kumimoji="1" lang="ja-JP" altLang="en-US" sz="3200" dirty="0" smtClean="0"/>
              <a:t>進め方とねらい</a:t>
            </a:r>
            <a:endParaRPr kumimoji="1" lang="ja-JP" altLang="en-US" sz="3200" dirty="0"/>
          </a:p>
        </p:txBody>
      </p:sp>
      <p:graphicFrame>
        <p:nvGraphicFramePr>
          <p:cNvPr id="10" name="表 9"/>
          <p:cNvGraphicFramePr>
            <a:graphicFrameLocks noGrp="1"/>
          </p:cNvGraphicFramePr>
          <p:nvPr>
            <p:extLst>
              <p:ext uri="{D42A27DB-BD31-4B8C-83A1-F6EECF244321}">
                <p14:modId xmlns:p14="http://schemas.microsoft.com/office/powerpoint/2010/main" val="2888208181"/>
              </p:ext>
            </p:extLst>
          </p:nvPr>
        </p:nvGraphicFramePr>
        <p:xfrm>
          <a:off x="3597965" y="298175"/>
          <a:ext cx="8001000" cy="6378934"/>
        </p:xfrm>
        <a:graphic>
          <a:graphicData uri="http://schemas.openxmlformats.org/drawingml/2006/table">
            <a:tbl>
              <a:tblPr firstRow="1" firstCol="1" bandRow="1">
                <a:tableStyleId>{F5AB1C69-6EDB-4FF4-983F-18BD219EF322}</a:tableStyleId>
              </a:tblPr>
              <a:tblGrid>
                <a:gridCol w="2666686">
                  <a:extLst>
                    <a:ext uri="{9D8B030D-6E8A-4147-A177-3AD203B41FA5}">
                      <a16:colId xmlns:a16="http://schemas.microsoft.com/office/drawing/2014/main" val="52101782"/>
                    </a:ext>
                  </a:extLst>
                </a:gridCol>
                <a:gridCol w="2666686">
                  <a:extLst>
                    <a:ext uri="{9D8B030D-6E8A-4147-A177-3AD203B41FA5}">
                      <a16:colId xmlns:a16="http://schemas.microsoft.com/office/drawing/2014/main" val="2513848401"/>
                    </a:ext>
                  </a:extLst>
                </a:gridCol>
                <a:gridCol w="2667628">
                  <a:extLst>
                    <a:ext uri="{9D8B030D-6E8A-4147-A177-3AD203B41FA5}">
                      <a16:colId xmlns:a16="http://schemas.microsoft.com/office/drawing/2014/main" val="617841735"/>
                    </a:ext>
                  </a:extLst>
                </a:gridCol>
              </a:tblGrid>
              <a:tr h="269766">
                <a:tc>
                  <a:txBody>
                    <a:bodyPr/>
                    <a:lstStyle/>
                    <a:p>
                      <a:pPr algn="just">
                        <a:spcAft>
                          <a:spcPts val="0"/>
                        </a:spcAft>
                      </a:pPr>
                      <a:r>
                        <a:rPr lang="ja-JP" sz="1600" kern="100">
                          <a:effectLst/>
                        </a:rPr>
                        <a:t>目標</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dirty="0">
                          <a:effectLst/>
                        </a:rPr>
                        <a:t>進め方</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a:effectLst/>
                        </a:rPr>
                        <a:t>ねらい</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2252903775"/>
                  </a:ext>
                </a:extLst>
              </a:tr>
              <a:tr h="2036389">
                <a:tc>
                  <a:txBody>
                    <a:bodyPr/>
                    <a:lstStyle/>
                    <a:p>
                      <a:pPr algn="just">
                        <a:spcAft>
                          <a:spcPts val="0"/>
                        </a:spcAft>
                      </a:pPr>
                      <a:r>
                        <a:rPr lang="ja-JP" sz="1600" kern="100" dirty="0">
                          <a:effectLst/>
                        </a:rPr>
                        <a:t>ア）協働・連携について主体的に考える</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dirty="0">
                          <a:effectLst/>
                        </a:rPr>
                        <a:t>各自が事例を読み、何を課題と思うのかを考える。その後、誰と協働・連携して解決したいかをワークシートにまとめてから、チーム間で話し合いをする。また、目指すべき姿も考える。</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a:effectLst/>
                        </a:rPr>
                        <a:t>自分の考えにはなかった新しい考えに触れることで、事務職員としての視野を広げる。協働・連携は目的ではなく、目指すべき姿へと近づけるための手段であると理解する。</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3910229684"/>
                  </a:ext>
                </a:extLst>
              </a:tr>
              <a:tr h="2290938">
                <a:tc>
                  <a:txBody>
                    <a:bodyPr/>
                    <a:lstStyle/>
                    <a:p>
                      <a:pPr algn="just">
                        <a:spcAft>
                          <a:spcPts val="0"/>
                        </a:spcAft>
                      </a:pPr>
                      <a:r>
                        <a:rPr lang="ja-JP" sz="1600" kern="100" dirty="0">
                          <a:effectLst/>
                        </a:rPr>
                        <a:t>イ）合意形成力を高める</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dirty="0">
                          <a:effectLst/>
                        </a:rPr>
                        <a:t>課題をチームで一つに絞り、解決方法を話し合いにより導き出す。「必ず話し合いにより結論を出す」、「自分や相手の意見を大切にする」などのルールをあらかじめ設定しておき、チーム全員が納得しながら進める。</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a:effectLst/>
                        </a:rPr>
                        <a:t>全員の納得を得ながら進めることの難しさとともに、その有効性について体感する。取り組みへの納得感があることで、チームのモチベーションが向上することに気づく。</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194464500"/>
                  </a:ext>
                </a:extLst>
              </a:tr>
              <a:tr h="1781841">
                <a:tc>
                  <a:txBody>
                    <a:bodyPr/>
                    <a:lstStyle/>
                    <a:p>
                      <a:pPr algn="just">
                        <a:spcAft>
                          <a:spcPts val="0"/>
                        </a:spcAft>
                      </a:pPr>
                      <a:r>
                        <a:rPr lang="ja-JP" sz="1600" kern="100">
                          <a:effectLst/>
                        </a:rPr>
                        <a:t>ウ）リーダーシップ力を高める</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a:effectLst/>
                        </a:rPr>
                        <a:t>振り返りシート（アンケート）を記入する。</a:t>
                      </a:r>
                      <a:endParaRPr lang="ja-JP" sz="14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spcAft>
                          <a:spcPts val="0"/>
                        </a:spcAft>
                      </a:pPr>
                      <a:r>
                        <a:rPr lang="ja-JP" sz="1600" kern="100" dirty="0">
                          <a:effectLst/>
                        </a:rPr>
                        <a:t>自分や他者がチームにとってどのように貢献したかを客観的に振り返り、チームを高めるためにどのように振る舞うとよいかを考えるきっかけとする。</a:t>
                      </a:r>
                      <a:endParaRPr lang="ja-JP" sz="14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3778398804"/>
                  </a:ext>
                </a:extLst>
              </a:tr>
            </a:tbl>
          </a:graphicData>
        </a:graphic>
      </p:graphicFrame>
    </p:spTree>
    <p:extLst>
      <p:ext uri="{BB962C8B-B14F-4D97-AF65-F5344CB8AC3E}">
        <p14:creationId xmlns:p14="http://schemas.microsoft.com/office/powerpoint/2010/main" val="28622337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縦書きタイトル 5"/>
          <p:cNvSpPr>
            <a:spLocks noGrp="1"/>
          </p:cNvSpPr>
          <p:nvPr>
            <p:ph type="title" orient="vert"/>
          </p:nvPr>
        </p:nvSpPr>
        <p:spPr>
          <a:xfrm>
            <a:off x="6354418" y="365125"/>
            <a:ext cx="5161722" cy="5811838"/>
          </a:xfrm>
          <a:ln>
            <a:solidFill>
              <a:schemeClr val="tx1"/>
            </a:solidFill>
          </a:ln>
        </p:spPr>
        <p:txBody>
          <a:bodyPr vert="horz" anchor="b" anchorCtr="0">
            <a:noAutofit/>
          </a:bodyPr>
          <a:lstStyle/>
          <a:p>
            <a:pPr>
              <a:lnSpc>
                <a:spcPct val="100000"/>
              </a:lnSpc>
            </a:pPr>
            <a:r>
              <a:rPr lang="ja-JP" altLang="en-US" sz="1400" dirty="0" smtClean="0"/>
              <a:t>市の財務については、財務端末の操作はマニュアルを見ながら行っている。しかし、予算の支出については、どの款項目から出してよいのかわからない。「地域と進める体験推進事業」で予算にあげた必要なものについて、教頭から購入するように言われているが、何をどこに発注すればよいのかわからない。また、知らない間にレシートや請求書が置かれていることがあり、何のために誰が買ったのかがわからないものが多い。</a:t>
            </a:r>
            <a:br>
              <a:rPr lang="ja-JP" altLang="en-US" sz="1400" dirty="0" smtClean="0"/>
            </a:br>
            <a:r>
              <a:rPr lang="ja-JP" altLang="ja-JP" sz="1400" dirty="0" smtClean="0"/>
              <a:t>銀行</a:t>
            </a:r>
            <a:r>
              <a:rPr lang="ja-JP" altLang="ja-JP" sz="1400" dirty="0"/>
              <a:t>へ行くのが学校の中での</a:t>
            </a:r>
            <a:r>
              <a:rPr lang="en-US" altLang="ja-JP" sz="1400" dirty="0"/>
              <a:t>A</a:t>
            </a:r>
            <a:r>
              <a:rPr lang="ja-JP" altLang="ja-JP" sz="1400" dirty="0"/>
              <a:t>の仕事になっていて、週に２回火曜日と木曜日に行くようになっている。銀行は学校から離れているし、仕事に集中したくて行きたくない日もある。しかし、自分の用事がなくても、他の人に頼まれると銀行へ行っている。</a:t>
            </a:r>
            <a:br>
              <a:rPr lang="ja-JP" altLang="ja-JP" sz="1400" dirty="0"/>
            </a:br>
            <a:r>
              <a:rPr lang="ja-JP" altLang="ja-JP" sz="1400" dirty="0"/>
              <a:t>毎日、電話や来客の応対に費やしている時間がほとんどで、報告が必要な仕事に取り掛かれるのは、他の職員が職員室に戻ってくる１６時頃からである。気が付くと超過勤務となっていて、ほとんど毎日のように２１時頃まで学校に残っている。</a:t>
            </a:r>
            <a:br>
              <a:rPr lang="ja-JP" altLang="ja-JP" sz="1400" dirty="0"/>
            </a:br>
            <a:r>
              <a:rPr lang="ja-JP" altLang="ja-JP" sz="1400" dirty="0"/>
              <a:t>各学年の会計処理について、何でも知っているかのように聞かれる。例えば、毎年絶対に必要なものなので、市費で買ってもらえないかとか、立替での支払いはどうしたらよいか等。どのように回答すればよいのか答えらえない場合が多い。教頭に聞いても、市費についてはよくわからないと言われる。</a:t>
            </a:r>
            <a:br>
              <a:rPr lang="ja-JP" altLang="ja-JP" sz="1400" dirty="0"/>
            </a:br>
            <a:r>
              <a:rPr lang="en-US" altLang="ja-JP" sz="1400" dirty="0"/>
              <a:t>A</a:t>
            </a:r>
            <a:r>
              <a:rPr lang="ja-JP" altLang="ja-JP" sz="1400" dirty="0"/>
              <a:t>は話しながら疲れがピークなのか、暗い顔をしている。でも、仕事はやりがいがあり、頑張ってやっていきたいと言っている。</a:t>
            </a:r>
            <a:br>
              <a:rPr lang="ja-JP" altLang="ja-JP" sz="1400" dirty="0"/>
            </a:br>
            <a:r>
              <a:rPr lang="en-US" altLang="ja-JP" sz="1400" dirty="0"/>
              <a:t>B</a:t>
            </a:r>
            <a:r>
              <a:rPr lang="ja-JP" altLang="ja-JP" sz="1400" dirty="0"/>
              <a:t>は</a:t>
            </a:r>
            <a:r>
              <a:rPr lang="en-US" altLang="ja-JP" sz="1400" dirty="0"/>
              <a:t>A</a:t>
            </a:r>
            <a:r>
              <a:rPr lang="ja-JP" altLang="ja-JP" sz="1400" dirty="0"/>
              <a:t>の話を聴きながら、自分がもう少し</a:t>
            </a:r>
            <a:r>
              <a:rPr lang="en-US" altLang="ja-JP" sz="1400" dirty="0"/>
              <a:t>Z</a:t>
            </a:r>
            <a:r>
              <a:rPr lang="ja-JP" altLang="ja-JP" sz="1400" dirty="0"/>
              <a:t>小学校を訪問した方がいいと感じたが、自校のこともあり、時間を定期的に確保するのが難しい</a:t>
            </a:r>
            <a:r>
              <a:rPr lang="ja-JP" altLang="ja-JP" sz="1400" dirty="0" smtClean="0"/>
              <a:t>。</a:t>
            </a:r>
            <a:endParaRPr kumimoji="1" lang="ja-JP" altLang="en-US" sz="1400" dirty="0"/>
          </a:p>
        </p:txBody>
      </p:sp>
      <p:sp>
        <p:nvSpPr>
          <p:cNvPr id="7" name="縦書きテキスト プレースホルダー 6"/>
          <p:cNvSpPr>
            <a:spLocks noGrp="1"/>
          </p:cNvSpPr>
          <p:nvPr>
            <p:ph type="body" orient="vert" idx="1"/>
          </p:nvPr>
        </p:nvSpPr>
        <p:spPr>
          <a:xfrm>
            <a:off x="699052" y="365125"/>
            <a:ext cx="5161722" cy="5811838"/>
          </a:xfrm>
          <a:ln>
            <a:solidFill>
              <a:schemeClr val="tx1"/>
            </a:solidFill>
          </a:ln>
        </p:spPr>
        <p:txBody>
          <a:bodyPr vert="horz">
            <a:noAutofit/>
          </a:bodyPr>
          <a:lstStyle/>
          <a:p>
            <a:pPr marL="0" indent="0">
              <a:buNone/>
            </a:pPr>
            <a:endParaRPr lang="en-US" altLang="ja-JP" sz="1400" dirty="0" smtClean="0"/>
          </a:p>
          <a:p>
            <a:pPr marL="0" indent="0">
              <a:buNone/>
            </a:pPr>
            <a:r>
              <a:rPr lang="ja-JP" altLang="en-US" sz="1400" dirty="0" smtClean="0"/>
              <a:t>事例</a:t>
            </a:r>
            <a:r>
              <a:rPr lang="ja-JP" altLang="en-US" sz="1400" dirty="0"/>
              <a:t>：（○○市の</a:t>
            </a:r>
            <a:r>
              <a:rPr lang="en-US" altLang="ja-JP" sz="1400" dirty="0"/>
              <a:t>Z</a:t>
            </a:r>
            <a:r>
              <a:rPr lang="ja-JP" altLang="en-US" sz="1400" dirty="0"/>
              <a:t>小学校の状況</a:t>
            </a:r>
            <a:r>
              <a:rPr lang="ja-JP" altLang="en-US" sz="1400" dirty="0" smtClean="0"/>
              <a:t>）</a:t>
            </a:r>
            <a:endParaRPr lang="en-US" altLang="ja-JP" sz="1400" dirty="0" smtClean="0"/>
          </a:p>
          <a:p>
            <a:pPr marL="0" indent="0">
              <a:buNone/>
            </a:pPr>
            <a:endParaRPr lang="ja-JP" altLang="en-US" sz="1400" dirty="0"/>
          </a:p>
          <a:p>
            <a:pPr marL="0" indent="0">
              <a:buNone/>
            </a:pPr>
            <a:r>
              <a:rPr lang="ja-JP" altLang="en-US" sz="1400" dirty="0" smtClean="0"/>
              <a:t>　　</a:t>
            </a:r>
            <a:r>
              <a:rPr lang="en-US" altLang="ja-JP" sz="1400" dirty="0" smtClean="0"/>
              <a:t>A</a:t>
            </a:r>
            <a:r>
              <a:rPr lang="ja-JP" altLang="en-US" sz="1400" dirty="0"/>
              <a:t>は</a:t>
            </a:r>
            <a:r>
              <a:rPr lang="en-US" altLang="ja-JP" sz="1400" dirty="0"/>
              <a:t>Z</a:t>
            </a:r>
            <a:r>
              <a:rPr lang="ja-JP" altLang="en-US" sz="1400" dirty="0"/>
              <a:t>小学校の事務職員　－　今年度新採用</a:t>
            </a:r>
          </a:p>
          <a:p>
            <a:pPr marL="0" indent="0">
              <a:buNone/>
            </a:pPr>
            <a:r>
              <a:rPr lang="ja-JP" altLang="en-US" sz="1400" dirty="0" smtClean="0"/>
              <a:t>　　</a:t>
            </a:r>
            <a:r>
              <a:rPr lang="en-US" altLang="ja-JP" sz="1400" dirty="0" smtClean="0"/>
              <a:t>B</a:t>
            </a:r>
            <a:r>
              <a:rPr lang="ja-JP" altLang="en-US" sz="1400" dirty="0"/>
              <a:t>は</a:t>
            </a:r>
            <a:r>
              <a:rPr lang="en-US" altLang="ja-JP" sz="1400" dirty="0"/>
              <a:t>X</a:t>
            </a:r>
            <a:r>
              <a:rPr lang="ja-JP" altLang="en-US" sz="1400" dirty="0"/>
              <a:t>小学校の事務職員　－　</a:t>
            </a:r>
            <a:r>
              <a:rPr lang="en-US" altLang="ja-JP" sz="1400" dirty="0"/>
              <a:t>A</a:t>
            </a:r>
            <a:r>
              <a:rPr lang="ja-JP" altLang="en-US" sz="1400" dirty="0"/>
              <a:t>の指導事務職員</a:t>
            </a:r>
          </a:p>
          <a:p>
            <a:pPr marL="0" indent="0">
              <a:buNone/>
            </a:pPr>
            <a:r>
              <a:rPr lang="ja-JP" altLang="en-US" sz="1400" dirty="0" smtClean="0"/>
              <a:t>　　</a:t>
            </a:r>
            <a:r>
              <a:rPr lang="en-US" altLang="ja-JP" sz="1400" dirty="0" smtClean="0"/>
              <a:t>C</a:t>
            </a:r>
            <a:r>
              <a:rPr lang="ja-JP" altLang="en-US" sz="1400" dirty="0"/>
              <a:t>は元学校事務職員　　　－　</a:t>
            </a:r>
            <a:r>
              <a:rPr lang="en-US" altLang="ja-JP" sz="1400" dirty="0"/>
              <a:t>A</a:t>
            </a:r>
            <a:r>
              <a:rPr lang="ja-JP" altLang="en-US" sz="1400" dirty="0"/>
              <a:t>の事務補助をしている</a:t>
            </a:r>
          </a:p>
          <a:p>
            <a:endParaRPr lang="ja-JP" altLang="en-US" sz="1400" dirty="0"/>
          </a:p>
          <a:p>
            <a:pPr marL="0" indent="0">
              <a:lnSpc>
                <a:spcPct val="100000"/>
              </a:lnSpc>
              <a:buNone/>
            </a:pPr>
            <a:r>
              <a:rPr lang="en-US" altLang="ja-JP" sz="1400" dirty="0"/>
              <a:t>B</a:t>
            </a:r>
            <a:r>
              <a:rPr lang="ja-JP" altLang="en-US" sz="1400" dirty="0"/>
              <a:t>は</a:t>
            </a:r>
            <a:r>
              <a:rPr lang="en-US" altLang="ja-JP" sz="1400" dirty="0"/>
              <a:t>A</a:t>
            </a:r>
            <a:r>
              <a:rPr lang="ja-JP" altLang="en-US" sz="1400" dirty="0"/>
              <a:t>に対して、学校訪問や電話で業務について指導している。また、事務職員補助の</a:t>
            </a:r>
            <a:r>
              <a:rPr lang="en-US" altLang="ja-JP" sz="1400" dirty="0"/>
              <a:t>C</a:t>
            </a:r>
            <a:r>
              <a:rPr lang="ja-JP" altLang="en-US" sz="1400" dirty="0"/>
              <a:t>が学校に来て、週に数時間程度直接指導している。共同実施は月に２回行っているが、個人的に指導する時間を確保するのは難しい。</a:t>
            </a:r>
          </a:p>
          <a:p>
            <a:pPr marL="0" indent="0">
              <a:lnSpc>
                <a:spcPct val="100000"/>
              </a:lnSpc>
              <a:buNone/>
            </a:pPr>
            <a:r>
              <a:rPr lang="ja-JP" altLang="en-US" sz="1400" dirty="0"/>
              <a:t>６月半ばのある日、</a:t>
            </a:r>
            <a:r>
              <a:rPr lang="en-US" altLang="ja-JP" sz="1400" dirty="0"/>
              <a:t>B</a:t>
            </a:r>
            <a:r>
              <a:rPr lang="ja-JP" altLang="en-US" sz="1400" dirty="0"/>
              <a:t>が</a:t>
            </a:r>
            <a:r>
              <a:rPr lang="en-US" altLang="ja-JP" sz="1400" dirty="0"/>
              <a:t>Z</a:t>
            </a:r>
            <a:r>
              <a:rPr lang="ja-JP" altLang="en-US" sz="1400" dirty="0"/>
              <a:t>小学校を訪問して、</a:t>
            </a:r>
            <a:r>
              <a:rPr lang="en-US" altLang="ja-JP" sz="1400" dirty="0"/>
              <a:t>A</a:t>
            </a:r>
            <a:r>
              <a:rPr lang="ja-JP" altLang="en-US" sz="1400" dirty="0"/>
              <a:t>本人から</a:t>
            </a:r>
            <a:r>
              <a:rPr lang="en-US" altLang="ja-JP" sz="1400" dirty="0"/>
              <a:t>Z</a:t>
            </a:r>
            <a:r>
              <a:rPr lang="ja-JP" altLang="en-US" sz="1400" dirty="0"/>
              <a:t>小学校での様子を聞いた。内容は下記のとおり。</a:t>
            </a:r>
          </a:p>
          <a:p>
            <a:pPr marL="0" indent="0">
              <a:buNone/>
            </a:pPr>
            <a:r>
              <a:rPr lang="ja-JP" altLang="en-US" sz="1400" dirty="0" smtClean="0"/>
              <a:t>＊＊＊＊＊＊＊＊＊＊＊＊＊＊＊＊＊＊＊＊＊＊＊＊＊＊＊＊</a:t>
            </a:r>
            <a:endParaRPr lang="ja-JP" altLang="en-US" sz="1400" dirty="0"/>
          </a:p>
          <a:p>
            <a:pPr marL="0" indent="0">
              <a:lnSpc>
                <a:spcPct val="100000"/>
              </a:lnSpc>
              <a:buNone/>
            </a:pPr>
            <a:r>
              <a:rPr lang="ja-JP" altLang="en-US" sz="1400" dirty="0" smtClean="0"/>
              <a:t>職員会議には毎月出席しているが、管理員さんが職員室にいるのは、</a:t>
            </a:r>
            <a:r>
              <a:rPr lang="en-US" altLang="ja-JP" sz="1400" dirty="0" smtClean="0"/>
              <a:t>16</a:t>
            </a:r>
            <a:r>
              <a:rPr lang="ja-JP" altLang="en-US" sz="1400" dirty="0" smtClean="0"/>
              <a:t>：</a:t>
            </a:r>
            <a:r>
              <a:rPr lang="en-US" altLang="ja-JP" sz="1400" dirty="0" smtClean="0"/>
              <a:t>00</a:t>
            </a:r>
            <a:r>
              <a:rPr lang="ja-JP" altLang="en-US" sz="1400" dirty="0" err="1" smtClean="0"/>
              <a:t>までの</a:t>
            </a:r>
            <a:r>
              <a:rPr lang="ja-JP" altLang="en-US" sz="1400" dirty="0" smtClean="0"/>
              <a:t>ためその時間になったら、会議が終了していなくても職員室に戻っている。４月、５月とも最後までいることがない。管理職からは資料を読めばわかると言われるが、学校の決まりや行事についてわからないことが多いし、誰に聞いていいのかもわからない。</a:t>
            </a:r>
          </a:p>
        </p:txBody>
      </p:sp>
      <p:sp>
        <p:nvSpPr>
          <p:cNvPr id="8" name="正方形/長方形 7"/>
          <p:cNvSpPr/>
          <p:nvPr/>
        </p:nvSpPr>
        <p:spPr>
          <a:xfrm>
            <a:off x="977346" y="1202632"/>
            <a:ext cx="4588565" cy="11032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38926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1307484" y="280499"/>
            <a:ext cx="9764708" cy="6211799"/>
          </a:xfrm>
          <a:prstGeom prst="rect">
            <a:avLst/>
          </a:prstGeom>
        </p:spPr>
      </p:pic>
      <p:pic>
        <p:nvPicPr>
          <p:cNvPr id="6" name="図 5"/>
          <p:cNvPicPr>
            <a:picLocks noChangeAspect="1"/>
          </p:cNvPicPr>
          <p:nvPr/>
        </p:nvPicPr>
        <p:blipFill>
          <a:blip r:embed="rId3"/>
          <a:stretch>
            <a:fillRect/>
          </a:stretch>
        </p:blipFill>
        <p:spPr>
          <a:xfrm>
            <a:off x="3346750" y="1810689"/>
            <a:ext cx="5987149" cy="2274294"/>
          </a:xfrm>
          <a:prstGeom prst="rect">
            <a:avLst/>
          </a:prstGeom>
        </p:spPr>
      </p:pic>
    </p:spTree>
    <p:extLst>
      <p:ext uri="{BB962C8B-B14F-4D97-AF65-F5344CB8AC3E}">
        <p14:creationId xmlns:p14="http://schemas.microsoft.com/office/powerpoint/2010/main" val="1857322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974696" y="184518"/>
            <a:ext cx="8507359" cy="6402643"/>
          </a:xfrm>
          <a:prstGeom prst="rect">
            <a:avLst/>
          </a:prstGeom>
        </p:spPr>
      </p:pic>
      <p:sp>
        <p:nvSpPr>
          <p:cNvPr id="3" name="テキスト ボックス 2"/>
          <p:cNvSpPr txBox="1"/>
          <p:nvPr/>
        </p:nvSpPr>
        <p:spPr>
          <a:xfrm>
            <a:off x="5217884" y="1066562"/>
            <a:ext cx="4735741" cy="2554545"/>
          </a:xfrm>
          <a:prstGeom prst="rect">
            <a:avLst/>
          </a:prstGeom>
          <a:solidFill>
            <a:schemeClr val="bg1"/>
          </a:solidFill>
          <a:ln>
            <a:solidFill>
              <a:schemeClr val="tx1"/>
            </a:solidFill>
          </a:ln>
        </p:spPr>
        <p:txBody>
          <a:bodyPr wrap="square" rtlCol="0" anchor="ctr" anchorCtr="1">
            <a:spAutoFit/>
          </a:bodyPr>
          <a:lstStyle/>
          <a:p>
            <a:pPr>
              <a:lnSpc>
                <a:spcPct val="150000"/>
              </a:lnSpc>
            </a:pPr>
            <a:r>
              <a:rPr lang="ja-JP" altLang="ja-JP" sz="1600" b="1" dirty="0"/>
              <a:t>話し合いのルール</a:t>
            </a:r>
          </a:p>
          <a:p>
            <a:pPr>
              <a:lnSpc>
                <a:spcPct val="150000"/>
              </a:lnSpc>
            </a:pPr>
            <a:r>
              <a:rPr lang="ja-JP" altLang="ja-JP" sz="1600" dirty="0"/>
              <a:t>①結論を多数決で決定しない</a:t>
            </a:r>
          </a:p>
          <a:p>
            <a:pPr>
              <a:lnSpc>
                <a:spcPct val="150000"/>
              </a:lnSpc>
            </a:pPr>
            <a:r>
              <a:rPr lang="ja-JP" altLang="ja-JP" sz="1600" dirty="0"/>
              <a:t>②自分の意見を大切にする</a:t>
            </a:r>
          </a:p>
          <a:p>
            <a:pPr>
              <a:lnSpc>
                <a:spcPct val="150000"/>
              </a:lnSpc>
            </a:pPr>
            <a:r>
              <a:rPr lang="ja-JP" altLang="ja-JP" sz="1600" dirty="0"/>
              <a:t>③相手の意見を否定しない</a:t>
            </a:r>
          </a:p>
          <a:p>
            <a:pPr>
              <a:lnSpc>
                <a:spcPct val="150000"/>
              </a:lnSpc>
            </a:pPr>
            <a:r>
              <a:rPr lang="ja-JP" altLang="ja-JP" sz="1600" dirty="0"/>
              <a:t>④納得したら意見を変える</a:t>
            </a:r>
          </a:p>
          <a:p>
            <a:pPr>
              <a:lnSpc>
                <a:spcPct val="150000"/>
              </a:lnSpc>
            </a:pPr>
            <a:r>
              <a:rPr lang="ja-JP" altLang="ja-JP" sz="1600" dirty="0"/>
              <a:t>⑤直感で</a:t>
            </a:r>
            <a:r>
              <a:rPr lang="ja-JP" altLang="ja-JP" sz="1600" dirty="0" smtClean="0"/>
              <a:t>決めない</a:t>
            </a:r>
            <a:endParaRPr lang="en-US" altLang="ja-JP" sz="1600" dirty="0" smtClean="0"/>
          </a:p>
          <a:p>
            <a:r>
              <a:rPr lang="ja-JP" altLang="en-US" sz="1600" dirty="0" smtClean="0"/>
              <a:t>　</a:t>
            </a:r>
            <a:r>
              <a:rPr lang="ja-JP" altLang="ja-JP" sz="1600" dirty="0" smtClean="0"/>
              <a:t>（</a:t>
            </a:r>
            <a:r>
              <a:rPr lang="ja-JP" altLang="ja-JP" sz="1600" dirty="0"/>
              <a:t>なぜその案を選んだのか理由を明確にする</a:t>
            </a:r>
            <a:r>
              <a:rPr lang="ja-JP" altLang="ja-JP" sz="1600" dirty="0" smtClean="0"/>
              <a:t>）</a:t>
            </a:r>
            <a:endParaRPr lang="ja-JP" altLang="ja-JP" sz="1600" dirty="0"/>
          </a:p>
        </p:txBody>
      </p:sp>
    </p:spTree>
    <p:extLst>
      <p:ext uri="{BB962C8B-B14F-4D97-AF65-F5344CB8AC3E}">
        <p14:creationId xmlns:p14="http://schemas.microsoft.com/office/powerpoint/2010/main" val="3026336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2314575" y="1447800"/>
            <a:ext cx="885825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鯖江市の取り組み結果</a:t>
            </a:r>
            <a:endParaRPr kumimoji="1" lang="ja-JP" altLang="en-US" sz="6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419975" y="4638675"/>
            <a:ext cx="4676775" cy="1092607"/>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実施日：令和</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8</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月</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5</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日（水）</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場　所：神明小学校（共同実施ルーム）</a:t>
            </a:r>
            <a:endPar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参加者</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：事務部長</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名、事務職員</a:t>
            </a:r>
            <a:r>
              <a:rPr kumimoji="1" lang="en-US" altLang="ja-JP"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17</a:t>
            </a:r>
            <a:r>
              <a:rPr kumimoji="1" lang="ja-JP" altLang="en-US" sz="18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名</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08301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511668" y="1292087"/>
            <a:ext cx="7889631" cy="4832092"/>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１） 取り組むべき</a:t>
            </a:r>
            <a:r>
              <a:rPr kumimoji="1" lang="ja-JP" altLang="en-US" sz="1800" b="1" i="0" u="none" strike="noStrike" kern="1200" cap="none" spc="0" normalizeH="0" baseline="0" noProof="0" dirty="0" smtClean="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課題</a:t>
            </a:r>
            <a:endPar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市の財務、校内の会計</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処理</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游ゴシック Light" panose="020F0302020204030204"/>
                <a:ea typeface="ＭＳ Ｐゴシック" panose="020B0600070205080204" pitchFamily="50" charset="-128"/>
                <a:cs typeface="+mn-cs"/>
              </a:rPr>
              <a:t>（２） 目指すべき姿</a:t>
            </a:r>
            <a:r>
              <a:rPr kumimoji="1" lang="ja-JP" altLang="en-US" sz="1800" b="1" i="0" u="none" strike="noStrike" kern="1200" cap="none" spc="0" normalizeH="0" baseline="0" noProof="0" dirty="0" smtClean="0">
                <a:ln>
                  <a:noFill/>
                </a:ln>
                <a:solidFill>
                  <a:srgbClr val="000000"/>
                </a:solidFill>
                <a:effectLst/>
                <a:uLnTx/>
                <a:uFillTx/>
                <a:latin typeface="游ゴシック Light" panose="020F0302020204030204"/>
                <a:ea typeface="ＭＳ Ｐゴシック" panose="020B0600070205080204" pitchFamily="50" charset="-128"/>
                <a:cs typeface="+mn-cs"/>
              </a:rPr>
              <a:t>へ</a:t>
            </a:r>
            <a:endParaRPr kumimoji="1" lang="ja-JP" altLang="en-US" sz="1800" b="1" i="0" u="none" strike="noStrike" kern="1200" cap="none" spc="0" normalizeH="0" baseline="0" noProof="0" dirty="0">
              <a:ln>
                <a:noFill/>
              </a:ln>
              <a:solidFill>
                <a:srgbClr val="000000"/>
              </a:solidFill>
              <a:effectLst/>
              <a:uLnTx/>
              <a:uFillTx/>
              <a:latin typeface="游ゴシック Light" panose="020F0302020204030204"/>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事務職員に報告しやすい校内環境</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先輩職員に相談しやすい共同実施</a:t>
            </a: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環境</a:t>
            </a: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（３）課題解決策のための方策、連携・協働する相手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①</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学校全体で取り組むこと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会計の手引きを確認するなど、先生同士で解決してもらう環境をつくる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②</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事務部として取り組むこと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前任者からの引き継ぎ書に発注先を記載する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③</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共同実施で取り組むこと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ＭＳ Ｐ明朝" panose="02020600040205080304" pitchFamily="18" charset="-128"/>
                <a:ea typeface="ＭＳ Ｐ明朝" panose="02020600040205080304" pitchFamily="18" charset="-128"/>
                <a:cs typeface="+mn-cs"/>
              </a:rPr>
              <a:t>　　　・</a:t>
            </a:r>
            <a:r>
              <a:rPr kumimoji="1" lang="ja-JP" altLang="en-US" sz="1800" b="0" i="0"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市の財務会計や予算についての研修を行う（教頭先生も参加）</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テキスト ボックス 2"/>
          <p:cNvSpPr txBox="1"/>
          <p:nvPr/>
        </p:nvSpPr>
        <p:spPr>
          <a:xfrm>
            <a:off x="659422" y="457200"/>
            <a:ext cx="53633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取り組み結果（つつじチーム）</a:t>
            </a:r>
            <a:endPar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478801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ウィスプ">
  <a:themeElements>
    <a:clrScheme name="ウィスプ">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125</TotalTime>
  <Words>2176</Words>
  <Application>Microsoft Office PowerPoint</Application>
  <PresentationFormat>ワイド画面</PresentationFormat>
  <Paragraphs>292</Paragraphs>
  <Slides>32</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2</vt:i4>
      </vt:variant>
      <vt:variant>
        <vt:lpstr>スライド タイトル</vt:lpstr>
      </vt:variant>
      <vt:variant>
        <vt:i4>32</vt:i4>
      </vt:variant>
    </vt:vector>
  </HeadingPairs>
  <TitlesOfParts>
    <vt:vector size="47" baseType="lpstr">
      <vt:lpstr>Meiryo UI</vt:lpstr>
      <vt:lpstr>ＭＳ Ｐゴシック</vt:lpstr>
      <vt:lpstr>ＭＳ Ｐ明朝</vt:lpstr>
      <vt:lpstr>ＭＳ 明朝</vt:lpstr>
      <vt:lpstr>Yu Gothic UI</vt:lpstr>
      <vt:lpstr>メイリオ</vt:lpstr>
      <vt:lpstr>游ゴシック</vt:lpstr>
      <vt:lpstr>游ゴシック Light</vt:lpstr>
      <vt:lpstr>游明朝</vt:lpstr>
      <vt:lpstr>Arial</vt:lpstr>
      <vt:lpstr>Century Gothic</vt:lpstr>
      <vt:lpstr>Times New Roman</vt:lpstr>
      <vt:lpstr>Wingdings 3</vt:lpstr>
      <vt:lpstr>Office テーマ</vt:lpstr>
      <vt:lpstr>ウィスプ</vt:lpstr>
      <vt:lpstr>秋季学校事務研究会第3分科会   「協働・連携」の現状とこれから ～個々の「リーダーシップ」を発揮して考える～ </vt:lpstr>
      <vt:lpstr>分科会の目的と内容</vt:lpstr>
      <vt:lpstr>②グループワーク 目的：協働・連携について主体的に考える、合意形成力を高める、 　　　リーダーシップ力を高める </vt:lpstr>
      <vt:lpstr>PowerPoint プレゼンテーション</vt:lpstr>
      <vt:lpstr>市の財務については、財務端末の操作はマニュアルを見ながら行っている。しかし、予算の支出については、どの款項目から出してよいのかわからない。「地域と進める体験推進事業」で予算にあげた必要なものについて、教頭から購入するように言われているが、何をどこに発注すればよいのかわからない。また、知らない間にレシートや請求書が置かれていることがあり、何のために誰が買ったのかがわからないものが多い。 銀行へ行くのが学校の中でのAの仕事になっていて、週に２回火曜日と木曜日に行くようになっている。銀行は学校から離れているし、仕事に集中したくて行きたくない日もある。しかし、自分の用事がなくても、他の人に頼まれると銀行へ行っている。 毎日、電話や来客の応対に費やしている時間がほとんどで、報告が必要な仕事に取り掛かれるのは、他の職員が職員室に戻ってくる１６時頃からである。気が付くと超過勤務となっていて、ほとんど毎日のように２１時頃まで学校に残っている。 各学年の会計処理について、何でも知っているかのように聞かれる。例えば、毎年絶対に必要なものなので、市費で買ってもらえないかとか、立替での支払いはどうしたらよいか等。どのように回答すればよいのか答えらえない場合が多い。教頭に聞いても、市費についてはよくわからないと言われる。 Aは話しながら疲れがピークなのか、暗い顔をしている。でも、仕事はやりがいがあり、頑張ってやっていきたいと言っている。 BはAの話を聴きながら、自分がもう少しZ小学校を訪問した方がいいと感じたが、自校のこともあり、時間を定期的に確保するのが難しい。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秋季学校事務研究会第3分科会   「協働・連携」の現状とこれから　～個々の「リーダーシップ」を発揮して考える～ </dc:title>
  <dc:creator>糸生小学校 教職員</dc:creator>
  <cp:lastModifiedBy>糸生小学校 教職員</cp:lastModifiedBy>
  <cp:revision>13</cp:revision>
  <cp:lastPrinted>2021-01-04T23:31:19Z</cp:lastPrinted>
  <dcterms:modified xsi:type="dcterms:W3CDTF">2021-01-04T23:35:31Z</dcterms:modified>
</cp:coreProperties>
</file>